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0.jpg" ContentType="image/jpeg"/>
  <Override PartName="/ppt/media/image21.jpg" ContentType="image/jpeg"/>
  <Override PartName="/ppt/media/image23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303" r:id="rId5"/>
    <p:sldId id="304" r:id="rId6"/>
    <p:sldId id="305" r:id="rId7"/>
    <p:sldId id="306" r:id="rId8"/>
    <p:sldId id="261" r:id="rId9"/>
    <p:sldId id="259" r:id="rId10"/>
    <p:sldId id="262" r:id="rId11"/>
    <p:sldId id="263" r:id="rId12"/>
    <p:sldId id="308" r:id="rId13"/>
    <p:sldId id="264" r:id="rId14"/>
    <p:sldId id="265" r:id="rId15"/>
    <p:sldId id="310" r:id="rId16"/>
    <p:sldId id="311" r:id="rId17"/>
    <p:sldId id="312" r:id="rId18"/>
    <p:sldId id="314" r:id="rId19"/>
    <p:sldId id="316" r:id="rId20"/>
    <p:sldId id="317" r:id="rId21"/>
    <p:sldId id="318" r:id="rId22"/>
    <p:sldId id="319" r:id="rId23"/>
    <p:sldId id="331" r:id="rId24"/>
    <p:sldId id="330" r:id="rId25"/>
    <p:sldId id="267" r:id="rId26"/>
    <p:sldId id="268" r:id="rId27"/>
    <p:sldId id="269" r:id="rId28"/>
    <p:sldId id="324" r:id="rId29"/>
    <p:sldId id="272" r:id="rId30"/>
    <p:sldId id="273" r:id="rId31"/>
    <p:sldId id="274" r:id="rId32"/>
    <p:sldId id="275" r:id="rId33"/>
    <p:sldId id="276" r:id="rId34"/>
    <p:sldId id="332" r:id="rId35"/>
    <p:sldId id="333" r:id="rId36"/>
    <p:sldId id="334" r:id="rId37"/>
    <p:sldId id="335" r:id="rId38"/>
    <p:sldId id="336" r:id="rId39"/>
    <p:sldId id="337" r:id="rId40"/>
    <p:sldId id="280" r:id="rId41"/>
    <p:sldId id="281" r:id="rId42"/>
    <p:sldId id="282" r:id="rId43"/>
    <p:sldId id="283" r:id="rId44"/>
    <p:sldId id="278" r:id="rId45"/>
    <p:sldId id="279" r:id="rId46"/>
    <p:sldId id="288" r:id="rId47"/>
    <p:sldId id="289" r:id="rId48"/>
    <p:sldId id="290" r:id="rId49"/>
    <p:sldId id="293" r:id="rId50"/>
    <p:sldId id="294" r:id="rId51"/>
    <p:sldId id="295" r:id="rId52"/>
    <p:sldId id="296" r:id="rId53"/>
    <p:sldId id="297" r:id="rId54"/>
    <p:sldId id="298" r:id="rId55"/>
    <p:sldId id="323" r:id="rId56"/>
    <p:sldId id="299" r:id="rId57"/>
    <p:sldId id="338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2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43B0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43B0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43B0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43B0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0" y="0"/>
            <a:ext cx="12188952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04723" y="0"/>
            <a:ext cx="11579860" cy="6858000"/>
          </a:xfrm>
          <a:custGeom>
            <a:avLst/>
            <a:gdLst/>
            <a:ahLst/>
            <a:cxnLst/>
            <a:rect l="l" t="t" r="r" b="b"/>
            <a:pathLst>
              <a:path w="11579860" h="6858000">
                <a:moveTo>
                  <a:pt x="11579352" y="0"/>
                </a:moveTo>
                <a:lnTo>
                  <a:pt x="0" y="0"/>
                </a:lnTo>
                <a:lnTo>
                  <a:pt x="0" y="6858000"/>
                </a:lnTo>
                <a:lnTo>
                  <a:pt x="11579352" y="6858000"/>
                </a:lnTo>
                <a:lnTo>
                  <a:pt x="11579352" y="0"/>
                </a:lnTo>
                <a:close/>
              </a:path>
            </a:pathLst>
          </a:custGeom>
          <a:solidFill>
            <a:srgbClr val="DEEBF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6616" y="717041"/>
            <a:ext cx="972756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43B0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49898" y="1550416"/>
            <a:ext cx="4986020" cy="3026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vivskaspecialnaskolamariipokrovi5.com/" TargetMode="External"/><Relationship Id="rId2" Type="http://schemas.openxmlformats.org/officeDocument/2006/relationships/hyperlink" Target="mailto:skolamariipokrovy@g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0730" cy="6858000"/>
            <a:chOff x="0" y="0"/>
            <a:chExt cx="1219073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" y="0"/>
              <a:ext cx="12188952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591558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05528" y="0"/>
              <a:ext cx="137160" cy="6858000"/>
            </a:xfrm>
            <a:custGeom>
              <a:avLst/>
              <a:gdLst/>
              <a:ahLst/>
              <a:cxnLst/>
              <a:rect l="l" t="t" r="r" b="b"/>
              <a:pathLst>
                <a:path w="137160" h="6858000">
                  <a:moveTo>
                    <a:pt x="13716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37160" y="685800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13648" y="914400"/>
            <a:ext cx="7067931" cy="4770024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664845" marR="657225" algn="ctr">
              <a:lnSpc>
                <a:spcPts val="5290"/>
              </a:lnSpc>
              <a:spcBef>
                <a:spcPts val="765"/>
              </a:spcBef>
            </a:pPr>
            <a:r>
              <a:rPr sz="3600" spc="-44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r>
              <a:rPr sz="3600" spc="-355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spc="-355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sz="3600" spc="-1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spc="-1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6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3600" spc="-6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6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en-US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spc="-6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Львівська</a:t>
            </a:r>
            <a: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6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spc="-6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1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3600" spc="-1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Марії</a:t>
            </a:r>
            <a:r>
              <a:rPr lang="ru-RU" sz="3600" spc="-1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0" dirty="0" err="1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</a:t>
            </a:r>
            <a:r>
              <a:rPr lang="ru-RU" sz="3600" spc="-10" dirty="0">
                <a:solidFill>
                  <a:srgbClr val="445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Любомира Мостового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.2020р.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.2026р.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220560"/>
            <a:ext cx="9365184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spc="-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</a:t>
            </a:r>
            <a:r>
              <a:rPr sz="4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sz="4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300" y="898965"/>
            <a:ext cx="11201400" cy="831638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4450" marR="1099820" algn="ctr">
              <a:lnSpc>
                <a:spcPts val="2740"/>
              </a:lnSpc>
              <a:spcBef>
                <a:spcPts val="305"/>
              </a:spcBef>
            </a:pPr>
            <a:r>
              <a:rPr lang="uk-UA" sz="32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800" b="1" u="sng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</a:t>
            </a:r>
            <a:r>
              <a:rPr lang="uk-UA" sz="2800" b="1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sz="2800" b="1" u="sng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технічне</a:t>
            </a:r>
            <a:r>
              <a:rPr lang="uk-UA" sz="2800" b="1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u="sng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endParaRPr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2400" u="sng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u="sng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 та </a:t>
            </a:r>
            <a:r>
              <a:rPr sz="2400" u="sng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кабінетів</a:t>
            </a:r>
            <a:r>
              <a:rPr sz="2400" u="sng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58599" y="4259807"/>
            <a:ext cx="492506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BAB0C-6528-4361-B356-9DA7870C3BC2}"/>
              </a:ext>
            </a:extLst>
          </p:cNvPr>
          <p:cNvSpPr txBox="1"/>
          <p:nvPr/>
        </p:nvSpPr>
        <p:spPr>
          <a:xfrm>
            <a:off x="381000" y="1834915"/>
            <a:ext cx="492506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460"/>
              </a:spcBef>
              <a:buClr>
                <a:srgbClr val="385622"/>
              </a:buClr>
              <a:buFont typeface="Arial" panose="020B0604020202020204" pitchFamily="34" charset="0"/>
              <a:buChar char="•"/>
              <a:tabLst>
                <a:tab pos="316865" algn="l"/>
              </a:tabLst>
            </a:pP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marL="355600" indent="-342900" algn="just">
              <a:lnSpc>
                <a:spcPct val="100000"/>
              </a:lnSpc>
              <a:spcBef>
                <a:spcPts val="1460"/>
              </a:spcBef>
              <a:buClr>
                <a:srgbClr val="385622"/>
              </a:buClr>
              <a:buFont typeface="Arial" panose="020B0604020202020204" pitchFamily="34" charset="0"/>
              <a:buChar char="•"/>
              <a:tabLst>
                <a:tab pos="31686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55600" indent="-342900" algn="just">
              <a:spcBef>
                <a:spcPts val="1460"/>
              </a:spcBef>
              <a:buClr>
                <a:srgbClr val="385622"/>
              </a:buClr>
              <a:buFont typeface="Arial" panose="020B0604020202020204" pitchFamily="34" charset="0"/>
              <a:buChar char="•"/>
              <a:tabLst>
                <a:tab pos="316865" algn="l"/>
              </a:tabLst>
            </a:pP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хімії,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біології,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16865" indent="-304165" algn="just">
              <a:lnSpc>
                <a:spcPct val="100000"/>
              </a:lnSpc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історії, УЖМ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16865" indent="-304165" algn="just">
              <a:lnSpc>
                <a:spcPct val="100000"/>
              </a:lnSpc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літератури,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зарубіжної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16865" indent="-304165" algn="just"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інформатики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</a:p>
          <a:p>
            <a:pPr marL="316865" indent="-304165" algn="just">
              <a:lnSpc>
                <a:spcPct val="100000"/>
              </a:lnSpc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майстерень -</a:t>
            </a:r>
            <a:r>
              <a:rPr lang="uk-UA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16865" indent="-304165" algn="just">
              <a:lnSpc>
                <a:spcPct val="100000"/>
              </a:lnSpc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побутового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орієнтування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16865" indent="-304165" algn="just">
              <a:spcBef>
                <a:spcPts val="1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C4276-4C5B-44C8-B8A6-3C9D2F3F0B53}"/>
              </a:ext>
            </a:extLst>
          </p:cNvPr>
          <p:cNvSpPr txBox="1"/>
          <p:nvPr/>
        </p:nvSpPr>
        <p:spPr>
          <a:xfrm>
            <a:off x="5715000" y="1730603"/>
            <a:ext cx="6232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ігрова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ЛФК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актова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їдальня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 -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слухо-</a:t>
            </a: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індивідуальної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та корекційно-</a:t>
            </a:r>
            <a:r>
              <a:rPr lang="uk-UA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розвиткових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-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ритміки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стадіон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uk-UA" sz="24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30617" y="418240"/>
            <a:ext cx="9930765" cy="602152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2400" u="sng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sz="2400" u="sng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sz="2400" u="sng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комп’ютерних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marR="24130" indent="-304800">
              <a:lnSpc>
                <a:spcPct val="75000"/>
              </a:lnSpc>
              <a:spcBef>
                <a:spcPts val="19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комп’ютерів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підключені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 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кабінетів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8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Мультиборди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- 2.</a:t>
            </a:r>
          </a:p>
          <a:p>
            <a:pPr marL="316865" indent="-304165">
              <a:lnSpc>
                <a:spcPct val="100000"/>
              </a:lnSpc>
              <a:spcBef>
                <a:spcPts val="11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Інтерактиві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7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Принтери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ксерокси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ts val="2520"/>
              </a:lnSpc>
              <a:spcBef>
                <a:spcPts val="117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Корекційні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 звуків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«Видима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мова»,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обладнанням.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устаткування та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1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 зали та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лікувальної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7A67FE-2A12-42CF-8124-9DF2B02D7A0F}"/>
              </a:ext>
            </a:extLst>
          </p:cNvPr>
          <p:cNvSpPr txBox="1"/>
          <p:nvPr/>
        </p:nvSpPr>
        <p:spPr>
          <a:xfrm>
            <a:off x="464457" y="3810000"/>
            <a:ext cx="11277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на 05.05.2026р. класів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- 13: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 для дітей із порушенням слуху - 11,  учнів - 63;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 для дітей із тяжкими порушеннями мовлення та складними порушеннями розвитку -  2, учнів - 16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 дошкільної групи - 9.</a:t>
            </a:r>
          </a:p>
          <a:p>
            <a:pPr algn="l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 кількісного зростання учнів та вихованців складає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дітей або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191,3 %</a:t>
            </a:r>
          </a:p>
          <a:p>
            <a:pPr algn="l"/>
            <a:r>
              <a:rPr lang="ru-RU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</a:t>
            </a:r>
            <a:r>
              <a:rPr lang="ru-RU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94B30-80B4-40BB-9D38-896CE94A4E09}"/>
              </a:ext>
            </a:extLst>
          </p:cNvPr>
          <p:cNvSpPr txBox="1"/>
          <p:nvPr/>
        </p:nvSpPr>
        <p:spPr>
          <a:xfrm>
            <a:off x="457200" y="0"/>
            <a:ext cx="112776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УЧНІВ ТА ВИХОВАНЦІВ ДОШКІЛЬНОЇ ГРУПИ </a:t>
            </a:r>
          </a:p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VII.2020р. - V.2026р.</a:t>
            </a: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01.08.2020р.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(46 учнів, дошкільна група відсутня)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01.09.2020р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(56 учнів, 8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01.09.2021р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(62 учні, 7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01.09.2022р . -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(79 учнів, з яких 16 тимчасово ВПО, 9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01.09.2023р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(62 учнів, 12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01.09.2024р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(71 учень, 8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01.09.2025р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(78 учнів, 7 вихованців)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05.05.2026р . -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(79 учнів, 9 вихованців), із  них з інвалідністю - 81</a:t>
            </a:r>
          </a:p>
          <a:p>
            <a:pPr algn="l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8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762000"/>
            <a:ext cx="11210925" cy="5286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sz="2400" u="sng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2400" u="sng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бібліотеку: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304165">
              <a:lnSpc>
                <a:spcPts val="4630"/>
              </a:lnSpc>
              <a:spcBef>
                <a:spcPts val="45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  <a:tab pos="50419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26,3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spc="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(наявні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книгосховище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читальна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4630"/>
              </a:lnSpc>
              <a:spcBef>
                <a:spcPts val="450"/>
              </a:spcBef>
              <a:buClr>
                <a:srgbClr val="385622"/>
              </a:buClr>
              <a:tabLst>
                <a:tab pos="316865" algn="l"/>
                <a:tab pos="5041900" algn="l"/>
              </a:tabLst>
            </a:pPr>
            <a:r>
              <a:rPr sz="2400" u="sng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Забезпеченість</a:t>
            </a:r>
            <a:r>
              <a:rPr sz="2400" u="sng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підручниками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32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  <a:tab pos="586740" algn="l"/>
                <a:tab pos="315658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2671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818505" indent="304165">
              <a:lnSpc>
                <a:spcPts val="4640"/>
              </a:lnSpc>
              <a:spcBef>
                <a:spcPts val="44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  класи -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4731</a:t>
            </a:r>
          </a:p>
          <a:p>
            <a:pPr marL="12700" marR="5818505" indent="304165">
              <a:lnSpc>
                <a:spcPts val="4640"/>
              </a:lnSpc>
              <a:spcBef>
                <a:spcPts val="44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10-12 класи - 1032</a:t>
            </a:r>
            <a:endParaRPr lang="uk-UA" sz="2400" spc="-1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818505">
              <a:lnSpc>
                <a:spcPts val="4640"/>
              </a:lnSpc>
              <a:spcBef>
                <a:spcPts val="440"/>
              </a:spcBef>
              <a:buClr>
                <a:srgbClr val="385622"/>
              </a:buClr>
              <a:tabLst>
                <a:tab pos="316865" algn="l"/>
              </a:tabLst>
            </a:pPr>
            <a:r>
              <a:rPr sz="2400" u="sng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31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-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ількість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брошур,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75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spc="-1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ідручників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8434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0" y="2819400"/>
            <a:ext cx="3672459" cy="36551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176608"/>
            <a:ext cx="77649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2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</a:t>
            </a:r>
            <a:r>
              <a:rPr lang="uk-UA" spc="-2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ЧН</a:t>
            </a:r>
            <a:r>
              <a:rPr spc="-2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315" y="620319"/>
            <a:ext cx="11215370" cy="6184578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338455" indent="278765" algn="just">
              <a:lnSpc>
                <a:spcPct val="75000"/>
              </a:lnSpc>
              <a:spcBef>
                <a:spcPts val="705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важливих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комфортне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середовище.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працюємо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оновленням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покращенням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38455" indent="278765" algn="just">
              <a:lnSpc>
                <a:spcPct val="75000"/>
              </a:lnSpc>
              <a:spcBef>
                <a:spcPts val="705"/>
              </a:spcBef>
            </a:pP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озелененою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впорядковується.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майданчики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обстежені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безпечними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учнів.</a:t>
            </a:r>
          </a:p>
          <a:p>
            <a:pPr marL="291465" algn="just">
              <a:lnSpc>
                <a:spcPts val="2100"/>
              </a:lnSpc>
              <a:spcBef>
                <a:spcPts val="1295"/>
              </a:spcBef>
            </a:pPr>
            <a:r>
              <a:rPr lang="ru-RU" sz="2400" spc="-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огороджена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убезпечена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доступу</a:t>
            </a:r>
            <a:r>
              <a:rPr lang="ru-RU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стороннього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автотраспорту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схованок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залишитися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нагляду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Зреалізовані</a:t>
            </a:r>
            <a:r>
              <a:rPr lang="uk-UA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проєкти</a:t>
            </a:r>
            <a:r>
              <a:rPr lang="uk-UA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безпекового освітнього середовища:</a:t>
            </a:r>
            <a:endParaRPr lang="uk-UA" sz="24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1.Проєкт «Пожежна безпека в школі»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VIII.2020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-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XII.202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Постійне обслуговування через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пульт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оповіщення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надзвичайну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пожежну безпеку в приміщеннях школи та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гаражних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приміщеннях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1.2.Функціонування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свiтильників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вихід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укритті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1.3.Щорічно проводяться заняття для працівників та учнів школи з пожежної безпеки, мінної безпеки, цивільного захисту із залученням працівників ДСНС, а також правил дорожнього руху із залученням працівників Національної поліції.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4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DBEEE3-A3B9-4F26-A050-CF9BC18D1B43}"/>
              </a:ext>
            </a:extLst>
          </p:cNvPr>
          <p:cNvSpPr txBox="1"/>
          <p:nvPr/>
        </p:nvSpPr>
        <p:spPr>
          <a:xfrm>
            <a:off x="419100" y="572785"/>
            <a:ext cx="11353800" cy="605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1.4.Заправка та належне утримання первинних засобів гасіння, що включають у себе вогнегасники, пожежні стенди зі щитом і спеціальним інвентарем та ємкості з піском. 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1.5.Функціонування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погодженння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ДСНС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ювенальної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1.6.Планова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горища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2.Проєкт «Школа - безпечне середовище»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XII.2020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2.1.Створення, функціонування та обслуговування системи охорони і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вiдеоспостереження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периметру та в приміщенні школи 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 </a:t>
            </a:r>
            <a:r>
              <a:rPr lang="uk-UA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датчик руху та 23 відеокамери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2.2.Підключення та функціонування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відеодомофону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вхідній брамі з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відеореєстратором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школі.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2.3.Цілорічне обслуговування на пульті Служби охорони та Пожежної безпеки.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4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402511-946F-4D16-AB07-4C1D5BB03C80}"/>
              </a:ext>
            </a:extLst>
          </p:cNvPr>
          <p:cNvSpPr txBox="1"/>
          <p:nvPr/>
        </p:nvSpPr>
        <p:spPr>
          <a:xfrm>
            <a:off x="322943" y="159638"/>
            <a:ext cx="11353800" cy="6306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3.Проєкт «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лагоустрій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XI.202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2р. 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триває)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3.1.Створення, ф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ункціонування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нової спортивної зали та нового спортивного обладнання-інвентаря(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для зали, а також кабінету ЛФК. (2022р.)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D54454-B082-4445-83B4-BB3DA5D0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447800"/>
            <a:ext cx="5588000" cy="5221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3A299B9-804D-4CBC-814E-E5015419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5334000" cy="5105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0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49F0D-7413-4866-8CCE-F6CC7CA77609}"/>
              </a:ext>
            </a:extLst>
          </p:cNvPr>
          <p:cNvSpPr txBox="1"/>
          <p:nvPr/>
        </p:nvSpPr>
        <p:spPr>
          <a:xfrm>
            <a:off x="443413" y="200710"/>
            <a:ext cx="11353800" cy="656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.2.Створення, функціонування нового харчоблоку та нового обладнання. (2022р.)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6DB439-1FDA-45C3-817F-2F6256E6EEE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 b="13888"/>
          <a:stretch/>
        </p:blipFill>
        <p:spPr bwMode="auto">
          <a:xfrm>
            <a:off x="6657748" y="1447800"/>
            <a:ext cx="4800601" cy="2362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269189-6C8B-48C8-94EB-A709DD935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r="26667" b="35199"/>
          <a:stretch/>
        </p:blipFill>
        <p:spPr>
          <a:xfrm rot="5400000">
            <a:off x="-379276" y="2303146"/>
            <a:ext cx="4595769" cy="28850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29B7BF-FD5F-4875-92F1-05BC24A49A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253" r="3750"/>
          <a:stretch/>
        </p:blipFill>
        <p:spPr>
          <a:xfrm>
            <a:off x="3352804" y="2057400"/>
            <a:ext cx="2966080" cy="4133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D496D-FED6-4C55-A576-3865E3D0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6666" r="26667"/>
          <a:stretch/>
        </p:blipFill>
        <p:spPr>
          <a:xfrm rot="5400000">
            <a:off x="7686448" y="2812950"/>
            <a:ext cx="2743198" cy="4800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27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0FFED-CC19-4C00-B0B1-673F4AA1F686}"/>
              </a:ext>
            </a:extLst>
          </p:cNvPr>
          <p:cNvSpPr txBox="1"/>
          <p:nvPr/>
        </p:nvSpPr>
        <p:spPr>
          <a:xfrm>
            <a:off x="304800" y="21771"/>
            <a:ext cx="11277600" cy="5088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.3.Встановлення частини нової загорожі по бічному периметру школи, безпечної в’їзної брами з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GSM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модулем управління та реставрація бічної брами.(2021-2024р.р.)(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70 % 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3.4.Відновлення 13 димарів на даховій частині школи.(2022р.)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10459-35F0-440F-A49B-E90323FC74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1" y="3801338"/>
            <a:ext cx="2286000" cy="280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3C400-EB26-4BED-A4A9-D9A75FCBC4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4" y="2101986"/>
            <a:ext cx="2583543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852F2A68-64C6-4A88-B170-C33A044A4B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7" y="2455884"/>
            <a:ext cx="1828800" cy="203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CCFD93-512B-48A0-A658-663BAF7BAF9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13657" r="62829" b="34287"/>
          <a:stretch/>
        </p:blipFill>
        <p:spPr>
          <a:xfrm rot="5400000">
            <a:off x="7049020" y="2171178"/>
            <a:ext cx="4088358" cy="47752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5423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873CB3-6102-4CAB-A4B0-3044F6E27A54}"/>
              </a:ext>
            </a:extLst>
          </p:cNvPr>
          <p:cNvSpPr txBox="1"/>
          <p:nvPr/>
        </p:nvSpPr>
        <p:spPr>
          <a:xfrm>
            <a:off x="381000" y="152400"/>
            <a:ext cx="11430000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3.5.Капітальний ремонт додаткового виходу з укриття.(2020р.)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C621D-2BC9-46BB-B2E8-071241942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9274"/>
            <a:ext cx="5715836" cy="3982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0F84D4-10B1-47CB-9BBB-3C44FEF9E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3172"/>
            <a:ext cx="5715836" cy="31060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412E84-B6FE-47EE-A87E-32BF1E476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18312" r="27501" b="24445"/>
          <a:stretch/>
        </p:blipFill>
        <p:spPr>
          <a:xfrm>
            <a:off x="6781800" y="2286000"/>
            <a:ext cx="5334000" cy="36594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5103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007" y="381000"/>
            <a:ext cx="1043198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uk-UA" sz="4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sz="4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sz="4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4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освіти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238" y="1382142"/>
            <a:ext cx="10999521" cy="5475858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17500" marR="5080" indent="-304800">
              <a:lnSpc>
                <a:spcPts val="2240"/>
              </a:lnSpc>
              <a:spcBef>
                <a:spcPts val="50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 ЛОР «Львівська спеціальна школа Марії Покрови»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адресою: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79010 м. Львів</a:t>
            </a:r>
            <a:r>
              <a:rPr sz="24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вул.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Личаківська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151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2700" algn="just">
              <a:lnSpc>
                <a:spcPct val="100000"/>
              </a:lnSpc>
              <a:spcBef>
                <a:spcPts val="1510"/>
              </a:spcBef>
              <a:buClr>
                <a:srgbClr val="385622"/>
              </a:buClr>
              <a:tabLst>
                <a:tab pos="316865" algn="l"/>
              </a:tabLst>
            </a:pP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</a:t>
            </a:r>
            <a:r>
              <a:rPr lang="uk-UA"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триповерхова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П-подібна </a:t>
            </a:r>
            <a:r>
              <a:rPr sz="2400" spc="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якій також розміщено спальне відділення пансіону,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відповідними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інженерними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мережами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технічним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устаткуванням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належних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побутових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</a:t>
            </a:r>
            <a:r>
              <a:rPr lang="uk-UA"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55600" indent="-342900" algn="just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buFontTx/>
              <a:buChar char="-"/>
              <a:tabLst>
                <a:tab pos="316865" algn="l"/>
              </a:tabLst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гаражних приміщень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tabLst>
                <a:tab pos="316865" algn="l"/>
              </a:tabLst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два приміщення господарського призначення.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495"/>
              </a:spcBef>
            </a:pP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освіти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будовано у 1830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є пам’яткою архітектури місцевого значення (охоронний № 7000-Лв).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  <a:tabLst>
                <a:tab pos="3272154" algn="l"/>
              </a:tabLst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623AFB-57FD-468D-849F-C0307E0C5E0C}"/>
              </a:ext>
            </a:extLst>
          </p:cNvPr>
          <p:cNvSpPr txBox="1"/>
          <p:nvPr/>
        </p:nvSpPr>
        <p:spPr>
          <a:xfrm>
            <a:off x="420914" y="152400"/>
            <a:ext cx="1139008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3.6.Створення та функціонування кабінету ритміки.(2021р.)</a:t>
            </a:r>
            <a:endParaRPr lang="uk-UA" sz="2400" b="1" u="sng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9AB23-C882-4999-93AD-A35CE1B50D7F}"/>
              </a:ext>
            </a:extLst>
          </p:cNvPr>
          <p:cNvSpPr txBox="1"/>
          <p:nvPr/>
        </p:nvSpPr>
        <p:spPr>
          <a:xfrm>
            <a:off x="419100" y="670394"/>
            <a:ext cx="11353800" cy="741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3.7.Оновлення шкільної їдальні разом з меблями.(2021р.)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3.8.Капітальний ремонт шкільної каплички.(2020-2021р.р.)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3.9.Облаштування твердої основи в укритті, заведення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пожежної сигналізації, витяжки.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(2022р.)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3.10.Поточний ремонт господарським методом: класів, пральні та шкільних коридорів.(2020-2025р.р.)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2EDBD-22B8-4DD9-B595-606C79C28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944"/>
          <a:stretch/>
        </p:blipFill>
        <p:spPr>
          <a:xfrm>
            <a:off x="419100" y="1751428"/>
            <a:ext cx="5399356" cy="274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5A7B4-263B-46B4-B1AC-1CFF36A30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37" y="1740877"/>
            <a:ext cx="565228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AFFD25-06E8-44A3-B62A-5069505D57BE}"/>
              </a:ext>
            </a:extLst>
          </p:cNvPr>
          <p:cNvSpPr txBox="1"/>
          <p:nvPr/>
        </p:nvSpPr>
        <p:spPr>
          <a:xfrm>
            <a:off x="342900" y="0"/>
            <a:ext cx="11506200" cy="8392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3.11.Встановлення нової сцени, сходів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та ремонт актової зали. (2025р.)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3.12.Поточний ремонт господарським методом всіх спальних приміщень пансіону, укладання ламінату та лінолеуму, оновлення новими меблями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60% 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)(2025р)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5EE9B-52C3-4CC5-A3C0-3B38E7130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11" y="1981200"/>
            <a:ext cx="5791200" cy="4191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4675A-3FEC-484B-B7A6-35563FF5D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b="1809"/>
          <a:stretch/>
        </p:blipFill>
        <p:spPr>
          <a:xfrm>
            <a:off x="367518" y="1981200"/>
            <a:ext cx="53721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4E598-3887-4D4E-9DA7-99FD389DCEFC}"/>
              </a:ext>
            </a:extLst>
          </p:cNvPr>
          <p:cNvSpPr txBox="1"/>
          <p:nvPr/>
        </p:nvSpPr>
        <p:spPr>
          <a:xfrm>
            <a:off x="419100" y="0"/>
            <a:ext cx="11353800" cy="1885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3.12.Поточний ремонт господарським методом всіх спальних приміщень пансіону, укладання ламінату та лінолеуму, оновлення новими меблями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60% коштом благодійників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)(2025р)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ремонту:</a:t>
            </a:r>
            <a:r>
              <a:rPr lang="uk-UA" sz="2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ремонту: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AAF45-6E94-4326-883D-BAB460191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6804" y="2317449"/>
            <a:ext cx="4445391" cy="35813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F23DF2-84E1-407C-BF69-7E617F7F6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6" t="-127" r="6478" b="3526"/>
          <a:stretch/>
        </p:blipFill>
        <p:spPr>
          <a:xfrm>
            <a:off x="8382000" y="3733800"/>
            <a:ext cx="3581400" cy="312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090A58-D86D-4731-9EDD-EE4AE1F9A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1660"/>
          <a:stretch/>
        </p:blipFill>
        <p:spPr>
          <a:xfrm>
            <a:off x="406205" y="2652321"/>
            <a:ext cx="5083126" cy="35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0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4E598-3887-4D4E-9DA7-99FD389DCEFC}"/>
              </a:ext>
            </a:extLst>
          </p:cNvPr>
          <p:cNvSpPr txBox="1"/>
          <p:nvPr/>
        </p:nvSpPr>
        <p:spPr>
          <a:xfrm>
            <a:off x="419100" y="0"/>
            <a:ext cx="11353800" cy="273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3.13.Розпочато у грудні 2025р. і плануються завершити до осені 2026р. масштабні роботи з «Реставрації з пристосуванням підвального приміщення як укриття та влаштування гідроізоляції в будинку №35 на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вул.Личаківська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м.Львові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КЗ ЛОР «Львівська спеціальна школа Марії Покрови»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сума кошторису 12119291,00 в </a:t>
            </a:r>
            <a:r>
              <a:rPr lang="uk-UA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ПКД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Станом на 05.05.2026р. виконано приблизно 37% робіт.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Перебіг ремонтних робіт: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3E251-F816-44DA-8FDF-859C1509FF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 r="16667"/>
          <a:stretch/>
        </p:blipFill>
        <p:spPr>
          <a:xfrm>
            <a:off x="5301322" y="2286000"/>
            <a:ext cx="5715000" cy="4343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7DC774-2620-4D06-988C-0394DCFFE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6" y="2057400"/>
            <a:ext cx="4038600" cy="457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6FD64F-AF22-4D4C-A242-D497C1B5C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8886" y="850216"/>
            <a:ext cx="6858000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D0EAA1-F6B3-45E3-9B56-6F928F1ED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888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3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F4A2B1-572F-4020-B43A-9D68DE07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" y="742950"/>
            <a:ext cx="6019800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FAB4EB-8EC8-4FB1-9C8B-A1CC405A0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450" y="794569"/>
            <a:ext cx="6019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228600"/>
            <a:ext cx="11300054" cy="35593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215" algn="just">
              <a:lnSpc>
                <a:spcPts val="2310"/>
              </a:lnSpc>
              <a:spcBef>
                <a:spcPts val="95"/>
              </a:spcBef>
            </a:pPr>
            <a:r>
              <a:rPr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чистоту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охайність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08915" algn="just">
              <a:lnSpc>
                <a:spcPct val="75000"/>
              </a:lnSpc>
              <a:spcBef>
                <a:spcPts val="330"/>
              </a:spcBef>
            </a:pP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приміщень,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098550" algn="just">
              <a:lnSpc>
                <a:spcPts val="2310"/>
              </a:lnSpc>
              <a:spcBef>
                <a:spcPts val="1250"/>
              </a:spcBef>
            </a:pP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туалетних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санітарним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4110" algn="just">
              <a:lnSpc>
                <a:spcPts val="1980"/>
              </a:lnSpc>
            </a:pP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умовам.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антисептичними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всіх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входах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1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4110" algn="just">
              <a:lnSpc>
                <a:spcPts val="1980"/>
              </a:lnSpc>
            </a:pP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використаних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</a:t>
            </a:r>
            <a:r>
              <a:rPr lang="uk-UA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ться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9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4110" algn="just">
              <a:lnSpc>
                <a:spcPts val="1980"/>
              </a:lnSpc>
            </a:pP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дезинфекція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поверхонь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1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4110" algn="just">
              <a:lnSpc>
                <a:spcPts val="1980"/>
              </a:lnSpc>
            </a:pP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робочого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215" algn="just">
              <a:lnSpc>
                <a:spcPts val="2310"/>
              </a:lnSpc>
              <a:spcBef>
                <a:spcPts val="1240"/>
              </a:spcBef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забезпечена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миючими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дезенфікційними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1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215" algn="just">
              <a:lnSpc>
                <a:spcPts val="2310"/>
              </a:lnSpc>
              <a:spcBef>
                <a:spcPts val="1240"/>
              </a:spcBef>
            </a:pPr>
            <a:r>
              <a:rPr sz="2400" spc="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облаштовані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231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перерв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378837" y="1628726"/>
            <a:ext cx="2451100" cy="5252720"/>
            <a:chOff x="9719818" y="0"/>
            <a:chExt cx="2451100" cy="68529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9818" y="3361226"/>
              <a:ext cx="2450719" cy="34911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9818" y="0"/>
              <a:ext cx="2450719" cy="32849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6616" y="272034"/>
            <a:ext cx="92127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0" spc="-2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sz="4000" b="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3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endParaRPr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2437" y="1295400"/>
            <a:ext cx="11287125" cy="503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215" algn="just">
              <a:lnSpc>
                <a:spcPts val="2310"/>
              </a:lnSpc>
              <a:spcBef>
                <a:spcPts val="95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відбувалась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980"/>
              </a:lnSpc>
              <a:tabLst>
                <a:tab pos="2079625" algn="l"/>
                <a:tab pos="9605010" algn="l"/>
              </a:tabLst>
            </a:pP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установах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закладах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затвердженого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наказом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26.12.2017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sz="24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1669;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пожежну безпеку».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215" algn="just">
              <a:lnSpc>
                <a:spcPts val="2310"/>
              </a:lnSpc>
              <a:spcBef>
                <a:spcPts val="1245"/>
              </a:spcBef>
            </a:pP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обізнані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життєдіяльності,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215" algn="just">
              <a:lnSpc>
                <a:spcPts val="2310"/>
              </a:lnSpc>
              <a:spcBef>
                <a:spcPts val="1240"/>
              </a:spcBef>
            </a:pP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обізнані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алгоритмом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нещасного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раптового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здоров′я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вживають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21334" algn="just">
              <a:lnSpc>
                <a:spcPts val="2310"/>
              </a:lnSpc>
              <a:spcBef>
                <a:spcPts val="1235"/>
              </a:spcBef>
            </a:pP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травматизму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перервах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організовується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вчителів.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кожному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поверсі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чергов</a:t>
            </a:r>
            <a:r>
              <a:rPr lang="uk-UA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</a:t>
            </a:r>
            <a:r>
              <a:rPr lang="uk-UA"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їдальні.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інформацією</a:t>
            </a:r>
            <a:r>
              <a:rPr lang="uk-UA" sz="24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позаурочний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залучають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гурткової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1000" y="40108"/>
            <a:ext cx="11430000" cy="681789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400050" indent="336550" algn="just">
              <a:lnSpc>
                <a:spcPts val="2740"/>
              </a:lnSpc>
              <a:spcBef>
                <a:spcPts val="305"/>
              </a:spcBef>
            </a:pP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життєдіяльності,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зафіксовано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журналах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інформатики,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прогулянок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дитячого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травматизму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виходом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осінні,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зимові,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весняні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літні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канікули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400050" indent="336550" algn="just">
              <a:lnSpc>
                <a:spcPts val="2740"/>
              </a:lnSpc>
              <a:spcBef>
                <a:spcPts val="305"/>
              </a:spcBef>
            </a:pPr>
            <a:r>
              <a:rPr sz="2400" spc="-1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акти-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кабінетах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фізики,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хімії,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біології,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шкільних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майстернях,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ій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залі,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спортивному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майданчику,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«Повітряна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тривога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400050" indent="336550" algn="just">
              <a:lnSpc>
                <a:spcPts val="2740"/>
              </a:lnSpc>
              <a:spcBef>
                <a:spcPts val="305"/>
              </a:spcBef>
            </a:pPr>
            <a:r>
              <a:rPr lang="ru-RU"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68275" algn="just">
              <a:lnSpc>
                <a:spcPct val="100000"/>
              </a:lnSpc>
              <a:spcBef>
                <a:spcPts val="1510"/>
              </a:spcBef>
              <a:buChar char="-"/>
              <a:tabLst>
                <a:tab pos="180975" algn="l"/>
              </a:tabLst>
            </a:pP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сигналу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Повітряна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тривога</a:t>
            </a:r>
            <a:r>
              <a:rPr lang="ru-RU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руху;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68275" algn="just">
              <a:lnSpc>
                <a:spcPct val="100000"/>
              </a:lnSpc>
              <a:spcBef>
                <a:spcPts val="1505"/>
              </a:spcBef>
              <a:buChar char="-"/>
              <a:tabLst>
                <a:tab pos="180975" algn="l"/>
              </a:tabLst>
            </a:pPr>
            <a:r>
              <a:rPr lang="ru-RU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протипожежної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80975" indent="-168275" algn="just">
              <a:lnSpc>
                <a:spcPct val="100000"/>
              </a:lnSpc>
              <a:spcBef>
                <a:spcPts val="1505"/>
              </a:spcBef>
              <a:buChar char="-"/>
              <a:tabLst>
                <a:tab pos="180975" algn="l"/>
              </a:tabLst>
            </a:pP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вибухонебезпечними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68275" algn="just">
              <a:spcBef>
                <a:spcPts val="1505"/>
              </a:spcBef>
              <a:buFontTx/>
              <a:buChar char="-"/>
              <a:tabLst>
                <a:tab pos="180975" algn="l"/>
              </a:tabLst>
            </a:pP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газом;</a:t>
            </a: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80975" indent="-168275" algn="just">
              <a:spcBef>
                <a:spcPts val="1505"/>
              </a:spcBef>
              <a:buFontTx/>
              <a:buChar char="-"/>
              <a:tabLst>
                <a:tab pos="180975" algn="l"/>
              </a:tabLst>
            </a:pP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68275" algn="just">
              <a:lnSpc>
                <a:spcPct val="100000"/>
              </a:lnSpc>
              <a:spcBef>
                <a:spcPts val="1500"/>
              </a:spcBef>
              <a:buChar char="-"/>
              <a:tabLst>
                <a:tab pos="180975" algn="l"/>
              </a:tabLst>
            </a:pP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електроприладами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80975" indent="-168275" algn="just">
              <a:lnSpc>
                <a:spcPct val="100000"/>
              </a:lnSpc>
              <a:spcBef>
                <a:spcPts val="1500"/>
              </a:spcBef>
              <a:buChar char="-"/>
              <a:tabLst>
                <a:tab pos="180975" algn="l"/>
              </a:tabLst>
            </a:pPr>
            <a:r>
              <a:rPr lang="ru-RU"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отруєнь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50767D-F4CD-4132-AE0F-50752BF8B8BC}"/>
              </a:ext>
            </a:extLst>
          </p:cNvPr>
          <p:cNvSpPr txBox="1"/>
          <p:nvPr/>
        </p:nvSpPr>
        <p:spPr>
          <a:xfrm>
            <a:off x="304800" y="152400"/>
            <a:ext cx="11277600" cy="5865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1465" algn="just">
              <a:lnSpc>
                <a:spcPts val="2100"/>
              </a:lnSpc>
              <a:spcBef>
                <a:spcPts val="1295"/>
              </a:spcBef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Щомісяця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БЖД.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регулярно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офлайн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часу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теми: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310"/>
              </a:spcBef>
              <a:buChar char="–"/>
              <a:tabLst>
                <a:tab pos="208279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765" indent="-266065" algn="just">
              <a:lnSpc>
                <a:spcPct val="100000"/>
              </a:lnSpc>
              <a:spcBef>
                <a:spcPts val="1300"/>
              </a:spcBef>
              <a:buChar char="–"/>
              <a:tabLst>
                <a:tab pos="278765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евакуації»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295"/>
              </a:spcBef>
              <a:buChar char="–"/>
              <a:tabLst>
                <a:tab pos="208279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громадських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305"/>
              </a:spcBef>
              <a:buChar char="–"/>
              <a:tabLst>
                <a:tab pos="208279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обстрілів,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повітряної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300"/>
              </a:spcBef>
              <a:buChar char="–"/>
              <a:tabLst>
                <a:tab pos="208279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«Інформаційна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295"/>
              </a:spcBef>
              <a:buChar char="–"/>
              <a:tabLst>
                <a:tab pos="208279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«Бесіди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ts val="2100"/>
              </a:lnSpc>
              <a:spcBef>
                <a:spcPts val="1310"/>
              </a:spcBef>
              <a:buChar char="–"/>
              <a:tabLst>
                <a:tab pos="208279" algn="l"/>
              </a:tabLst>
            </a:pP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літніх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канікул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(попередження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нещасних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випадків, </a:t>
            </a:r>
          </a:p>
          <a:p>
            <a:pPr marL="12699" algn="just">
              <a:lnSpc>
                <a:spcPts val="2100"/>
              </a:lnSpc>
              <a:spcBef>
                <a:spcPts val="1310"/>
              </a:spcBef>
              <a:tabLst>
                <a:tab pos="208279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руху,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пожежна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безпека,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</a:t>
            </a:r>
          </a:p>
          <a:p>
            <a:pPr marL="12699" algn="just">
              <a:lnSpc>
                <a:spcPts val="2100"/>
              </a:lnSpc>
              <a:spcBef>
                <a:spcPts val="1310"/>
              </a:spcBef>
              <a:tabLst>
                <a:tab pos="208279" algn="l"/>
              </a:tabLst>
            </a:pPr>
            <a:r>
              <a:rPr lang="uk-UA"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життя)».</a:t>
            </a:r>
          </a:p>
          <a:p>
            <a:pPr marL="12699" algn="just">
              <a:lnSpc>
                <a:spcPts val="2100"/>
              </a:lnSpc>
              <a:spcBef>
                <a:spcPts val="1310"/>
              </a:spcBef>
              <a:tabLst>
                <a:tab pos="208279" algn="l"/>
              </a:tabLst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8430904-D90B-49AD-8A00-E670F98AF5F3}"/>
              </a:ext>
            </a:extLst>
          </p:cNvPr>
          <p:cNvSpPr txBox="1">
            <a:spLocks/>
          </p:cNvSpPr>
          <p:nvPr/>
        </p:nvSpPr>
        <p:spPr>
          <a:xfrm>
            <a:off x="2133600" y="5389411"/>
            <a:ext cx="71553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uk-UA" sz="4000" spc="-26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uk-UA" sz="4000" spc="-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spc="-1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endParaRPr lang="uk-UA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BA4F6-BF27-4F11-B1D3-62BFFCEF5ED4}"/>
              </a:ext>
            </a:extLst>
          </p:cNvPr>
          <p:cNvSpPr txBox="1"/>
          <p:nvPr/>
        </p:nvSpPr>
        <p:spPr>
          <a:xfrm>
            <a:off x="290732" y="6017788"/>
            <a:ext cx="1127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215" algn="just">
              <a:lnSpc>
                <a:spcPts val="2440"/>
              </a:lnSpc>
              <a:spcBef>
                <a:spcPts val="95"/>
              </a:spcBef>
            </a:pPr>
            <a:r>
              <a:rPr lang="ru-RU"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Якісне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 </a:t>
            </a:r>
            <a:r>
              <a:rPr lang="ru-RU" sz="2400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здоров′я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75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4800" y="152400"/>
            <a:ext cx="11506200" cy="6605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215" algn="just">
              <a:lnSpc>
                <a:spcPts val="2440"/>
              </a:lnSpc>
              <a:spcBef>
                <a:spcPts val="1515"/>
              </a:spcBef>
            </a:pP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Харчоблок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належний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</a:t>
            </a:r>
            <a:r>
              <a:rPr sz="24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гігієнічний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технологічний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стан.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харчоблоку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дотримуються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гігієнічних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вимог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приміщеннях.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215" algn="just">
              <a:lnSpc>
                <a:spcPts val="2440"/>
              </a:lnSpc>
              <a:spcBef>
                <a:spcPts val="15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Щоденне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засвідчується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підписом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Затверджене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примірне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400" spc="-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ижневе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сезонне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r>
              <a:rPr lang="uk-UA"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ведеться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виконанням.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353185" indent="310515" algn="just">
              <a:lnSpc>
                <a:spcPts val="2240"/>
              </a:lnSpc>
              <a:spcBef>
                <a:spcPts val="1910"/>
              </a:spcBef>
              <a:tabLst>
                <a:tab pos="3612515" algn="l"/>
              </a:tabLst>
            </a:pP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заняття.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приділялась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</a:t>
            </a: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льчої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сировини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продуктів,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добових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контрольних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регулярності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відповідних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журналів.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</a:t>
            </a:r>
            <a:r>
              <a:rPr lang="uk-UA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353185" indent="310515" algn="ctr">
              <a:lnSpc>
                <a:spcPts val="2240"/>
              </a:lnSpc>
              <a:spcBef>
                <a:spcPts val="1910"/>
              </a:spcBef>
              <a:tabLst>
                <a:tab pos="3612515" algn="l"/>
              </a:tabLst>
            </a:pPr>
            <a:r>
              <a:rPr lang="ru-RU" sz="2800" spc="-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8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5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800" spc="-1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spc="-1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будь-</a:t>
            </a:r>
            <a:r>
              <a:rPr lang="ru-RU" sz="2800" spc="-1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spc="-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800" spc="-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spc="9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spc="-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искримінації</a:t>
            </a:r>
            <a:endParaRPr lang="ru-RU" sz="2800" spc="-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353185" indent="310515" algn="just">
              <a:lnSpc>
                <a:spcPts val="2240"/>
              </a:lnSpc>
              <a:spcBef>
                <a:spcPts val="1910"/>
              </a:spcBef>
              <a:tabLst>
                <a:tab pos="3612515" algn="l"/>
              </a:tabLst>
            </a:pPr>
            <a:r>
              <a:rPr lang="ru-RU"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400" spc="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приділено</a:t>
            </a:r>
            <a:r>
              <a:rPr lang="ru-RU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</a:t>
            </a:r>
            <a:r>
              <a:rPr lang="ru-RU" sz="2400" spc="-1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дискримінації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1353185" indent="310515" algn="just">
              <a:lnSpc>
                <a:spcPts val="2240"/>
              </a:lnSpc>
              <a:spcBef>
                <a:spcPts val="1910"/>
              </a:spcBef>
              <a:tabLst>
                <a:tab pos="361251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запобігання,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спеціальній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</a:t>
            </a:r>
            <a:r>
              <a:rPr lang="uk-UA"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антибулінгову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політику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закладу.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Політика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процесу.</a:t>
            </a:r>
          </a:p>
          <a:p>
            <a:pPr marL="12700" marR="1353185" indent="310515" algn="just">
              <a:lnSpc>
                <a:spcPts val="2240"/>
              </a:lnSpc>
              <a:spcBef>
                <a:spcPts val="1910"/>
              </a:spcBef>
              <a:tabLst>
                <a:tab pos="3612515" algn="l"/>
              </a:tabLst>
            </a:pPr>
            <a:r>
              <a:rPr lang="ru-RU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</a:t>
            </a:r>
            <a:r>
              <a:rPr lang="ru-RU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ознайомлений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антибулінговою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політикою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неухильно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дотримується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встановлених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нею.</a:t>
            </a:r>
            <a:r>
              <a:rPr lang="ru-RU" sz="24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6924"/>
              </p:ext>
            </p:extLst>
          </p:nvPr>
        </p:nvGraphicFramePr>
        <p:xfrm>
          <a:off x="381000" y="34908"/>
          <a:ext cx="11430000" cy="6788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8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5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995">
                <a:tc gridSpan="2">
                  <a:txBody>
                    <a:bodyPr/>
                    <a:lstStyle/>
                    <a:p>
                      <a:pPr marL="68580" algn="ctr">
                        <a:lnSpc>
                          <a:spcPts val="1630"/>
                        </a:lnSpc>
                      </a:pPr>
                      <a:endParaRPr lang="uk-UA" sz="2000" b="1" spc="-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algn="ctr">
                        <a:lnSpc>
                          <a:spcPts val="1630"/>
                        </a:lnSpc>
                      </a:pPr>
                      <a:r>
                        <a:rPr sz="2400" b="1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sz="24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закладу</a:t>
                      </a:r>
                      <a:r>
                        <a:rPr lang="uk-UA" sz="24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с</a:t>
                      </a:r>
                      <a:r>
                        <a:rPr sz="2400" b="1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пеціальна</a:t>
                      </a:r>
                      <a:r>
                        <a:rPr sz="24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8580" algn="ctr">
                        <a:lnSpc>
                          <a:spcPts val="1630"/>
                        </a:lnSpc>
                      </a:pPr>
                      <a:endParaRPr lang="uk-UA" sz="2000" b="1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algn="ctr">
                        <a:lnSpc>
                          <a:spcPts val="1630"/>
                        </a:lnSpc>
                      </a:pPr>
                      <a:r>
                        <a:rPr sz="2000" b="1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Спеціальна</a:t>
                      </a:r>
                      <a:r>
                        <a:rPr sz="2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511">
                <a:tc>
                  <a:txBody>
                    <a:bodyPr/>
                    <a:lstStyle/>
                    <a:p>
                      <a:pPr marL="68580">
                        <a:lnSpc>
                          <a:spcPts val="1625"/>
                        </a:lnSpc>
                      </a:pPr>
                      <a:endParaRPr lang="uk-UA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r>
                        <a:rPr sz="2000" b="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власності</a:t>
                      </a: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Підпорядкування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5"/>
                        </a:lnSpc>
                      </a:pP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2000" b="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омунальна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k-UA" sz="2000" b="0" u="sng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Управління майном комунальної власності Львівської обласної ради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68580">
                        <a:lnSpc>
                          <a:spcPts val="1625"/>
                        </a:lnSpc>
                      </a:pP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lang="uk-UA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2000" b="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Департамент освіти і науки Львівської обласної державної адміністрації</a:t>
                      </a:r>
                      <a:r>
                        <a:rPr lang="uk-UA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091"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2000" b="0" spc="-6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sz="2000" b="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вихованців дошкільної групи (станом </a:t>
                      </a:r>
                    </a:p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i="0" u="sng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i="0" u="sng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05.2026р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(учнів-79, вихованців-</a:t>
                      </a:r>
                      <a:r>
                        <a:rPr lang="uk-UA" sz="2000" b="0" spc="-2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</a:t>
                      </a: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гр.-9)</a:t>
                      </a:r>
                    </a:p>
                    <a:p>
                      <a:pPr marL="68580">
                        <a:lnSpc>
                          <a:spcPts val="1630"/>
                        </a:lnSpc>
                      </a:pP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964">
                <a:tc>
                  <a:txBody>
                    <a:bodyPr/>
                    <a:lstStyle/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0" spc="-65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Дошкільний підрозділ 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2000" b="0" u="sng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05.2026р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marL="68580">
                        <a:lnSpc>
                          <a:spcPts val="1630"/>
                        </a:lnSpc>
                      </a:pPr>
                      <a:endParaRPr sz="2000" b="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1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 -1</a:t>
                      </a:r>
                      <a:r>
                        <a:rPr sz="2000" b="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2000" b="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вихованців</a:t>
                      </a:r>
                      <a:r>
                        <a:rPr sz="2000" b="0" spc="-1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2000" b="0" spc="1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1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454">
                <a:tc>
                  <a:txBody>
                    <a:bodyPr/>
                    <a:lstStyle/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0" spc="-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uk-UA" sz="2000" b="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uk-UA" sz="2000" b="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</a:t>
                      </a:r>
                    </a:p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2000" b="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класи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1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 - 5</a:t>
                      </a:r>
                      <a:r>
                        <a:rPr sz="2000" b="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2000" b="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sz="2000" b="0" spc="-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-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sz="2000" b="0" spc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(індив.нав.-1)</a:t>
                      </a: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0" lvl="0" indent="0" defTabSz="914400" eaLnBrk="1" fontAlgn="auto" latinLnBrk="0" hangingPunct="1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 - 8,</a:t>
                      </a:r>
                      <a:r>
                        <a:rPr lang="uk-UA" sz="2000" b="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0" spc="-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uk-UA" sz="2000" b="0" spc="-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uk-UA" sz="2000" b="0" spc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51(індив.нав..-1, екст.нав.-1)</a:t>
                      </a: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6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2000" b="0" spc="-6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sz="2000" b="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співробітників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518"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6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2000" b="0" spc="-6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Педагогічних</a:t>
                      </a:r>
                      <a:r>
                        <a:rPr sz="2000" b="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працівників</a:t>
                      </a:r>
                      <a:r>
                        <a:rPr lang="uk-UA"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(вчителі, вихователі)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082">
                <a:tc>
                  <a:txBody>
                    <a:bodyPr/>
                    <a:lstStyle/>
                    <a:p>
                      <a:pPr marL="68580">
                        <a:lnSpc>
                          <a:spcPts val="1635"/>
                        </a:lnSpc>
                      </a:pPr>
                      <a:endParaRPr lang="uk-UA" sz="2000" b="0" spc="-6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5"/>
                        </a:lnSpc>
                      </a:pPr>
                      <a:r>
                        <a:rPr sz="2000" b="0" spc="-6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sz="2000" b="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класних</a:t>
                      </a:r>
                      <a:r>
                        <a:rPr sz="2000" b="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приміщень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5"/>
                        </a:lnSpc>
                      </a:pPr>
                      <a:endParaRPr lang="uk-UA" sz="2000" b="0" spc="-2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ts val="1635"/>
                        </a:lnSpc>
                      </a:pPr>
                      <a:r>
                        <a:rPr lang="uk-UA" sz="2000" b="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27">
                <a:tc>
                  <a:txBody>
                    <a:bodyPr/>
                    <a:lstStyle/>
                    <a:p>
                      <a:pPr marL="72390">
                        <a:lnSpc>
                          <a:spcPts val="1630"/>
                        </a:lnSpc>
                      </a:pPr>
                      <a:endParaRPr lang="uk-UA" sz="2000" b="0" spc="-3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2390">
                        <a:lnSpc>
                          <a:spcPts val="1630"/>
                        </a:lnSpc>
                      </a:pPr>
                      <a:r>
                        <a:rPr sz="2000" b="0" spc="-3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Електронна</a:t>
                      </a:r>
                      <a:r>
                        <a:rPr sz="2000" b="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пошта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630"/>
                        </a:lnSpc>
                      </a:pPr>
                      <a:endParaRPr lang="uk-UA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hlinkClick r:id="rId2"/>
                      </a:endParaRPr>
                    </a:p>
                    <a:p>
                      <a:pPr marL="71120">
                        <a:lnSpc>
                          <a:spcPts val="1630"/>
                        </a:lnSpc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skolamariipokrovy@gmail.com</a:t>
                      </a:r>
                      <a:endParaRPr lang="uk-UA" sz="20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ts val="1630"/>
                        </a:lnSpc>
                      </a:pP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203">
                <a:tc>
                  <a:txBody>
                    <a:bodyPr/>
                    <a:lstStyle/>
                    <a:p>
                      <a:pPr marL="72390">
                        <a:lnSpc>
                          <a:spcPts val="1630"/>
                        </a:lnSpc>
                      </a:pPr>
                      <a:endParaRPr lang="uk-UA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2390">
                        <a:lnSpc>
                          <a:spcPts val="1630"/>
                        </a:lnSpc>
                      </a:pPr>
                      <a:r>
                        <a:rPr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</a:t>
                      </a:r>
                      <a:r>
                        <a:rPr sz="2000" b="0" spc="1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закладу</a:t>
                      </a: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630"/>
                        </a:lnSpc>
                      </a:pPr>
                      <a:endParaRPr lang="uk-UA" sz="2000" b="0" spc="-1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ts val="1630"/>
                        </a:lnSpc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https://www.lvivskaspecialnaskolamariipokrovi5.com/</a:t>
                      </a:r>
                      <a:endParaRPr lang="uk-UA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ts val="1630"/>
                        </a:lnSpc>
                      </a:pPr>
                      <a:endParaRPr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4022" y="152400"/>
            <a:ext cx="11323955" cy="5756063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53365" algn="just">
              <a:lnSpc>
                <a:spcPct val="100000"/>
              </a:lnSpc>
              <a:spcBef>
                <a:spcPts val="1395"/>
              </a:spcBef>
            </a:pP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антибулінгової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8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спровокувати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тренінгів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365" algn="just">
              <a:lnSpc>
                <a:spcPct val="100000"/>
              </a:lnSpc>
              <a:spcBef>
                <a:spcPts val="1395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Психологом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класними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керівниками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складено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395"/>
              </a:spcBef>
            </a:pP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Висвітлено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8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цькуванню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(цькування)</a:t>
            </a:r>
            <a:r>
              <a:rPr sz="2400" spc="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1000" y="228600"/>
            <a:ext cx="11016615" cy="6125715"/>
          </a:xfrm>
          <a:prstGeom prst="rect">
            <a:avLst/>
          </a:prstGeom>
        </p:spPr>
        <p:txBody>
          <a:bodyPr vert="horz" wrap="square" lIns="0" tIns="205104" rIns="0" bIns="0" rtlCol="0">
            <a:spAutoFit/>
          </a:bodyPr>
          <a:lstStyle/>
          <a:p>
            <a:pPr marL="323215" algn="just">
              <a:lnSpc>
                <a:spcPct val="100000"/>
              </a:lnSpc>
              <a:spcBef>
                <a:spcPts val="1614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Психологом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4970" indent="-382270" algn="just">
              <a:lnSpc>
                <a:spcPct val="100000"/>
              </a:lnSpc>
              <a:spcBef>
                <a:spcPts val="1510"/>
              </a:spcBef>
              <a:buClr>
                <a:srgbClr val="385622"/>
              </a:buClr>
              <a:buFont typeface="Wingdings"/>
              <a:buChar char=""/>
              <a:tabLst>
                <a:tab pos="394970" algn="l"/>
              </a:tabLst>
            </a:pP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«Наші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керувати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стресу,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війни»;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buFont typeface="Wingdings"/>
              <a:buChar char=""/>
              <a:tabLst>
                <a:tab pos="316865" algn="l"/>
              </a:tabLst>
            </a:pP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«Конфлікти </a:t>
            </a:r>
            <a:r>
              <a:rPr sz="24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життя».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2440"/>
              </a:lnSpc>
              <a:spcBef>
                <a:spcPts val="1505"/>
              </a:spcBef>
              <a:tabLst>
                <a:tab pos="8117840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«Булінг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кібербулінг»,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бесіди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244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старшої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«Булінг: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шляхи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запобігання»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510"/>
              </a:spcBef>
              <a:tabLst>
                <a:tab pos="5095240" algn="l"/>
              </a:tabLst>
            </a:pP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Підготовлені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розміщені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505"/>
              </a:spcBef>
              <a:buClr>
                <a:srgbClr val="385622"/>
              </a:buClr>
              <a:buFont typeface="Wingdings"/>
              <a:buChar char=""/>
              <a:tabLst>
                <a:tab pos="316865" algn="l"/>
              </a:tabLst>
            </a:pP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«Аптека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самодопомоги,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вправи»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buFont typeface="Wingdings"/>
              <a:buChar char=""/>
              <a:tabLst>
                <a:tab pos="316865" algn="l"/>
              </a:tabLst>
            </a:pP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«Булінг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школі.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небезпеці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педагог»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510"/>
              </a:spcBef>
              <a:buClr>
                <a:srgbClr val="385622"/>
              </a:buClr>
              <a:buFont typeface="Wingdings"/>
              <a:buChar char=""/>
              <a:tabLst>
                <a:tab pos="316865" algn="l"/>
              </a:tabLst>
            </a:pP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«Перша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кризових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ситуаціях»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505"/>
              </a:spcBef>
              <a:buClr>
                <a:srgbClr val="385622"/>
              </a:buClr>
              <a:buFont typeface="Wingdings"/>
              <a:buChar char=""/>
              <a:tabLst>
                <a:tab pos="316865" algn="l"/>
              </a:tabLst>
            </a:pP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«Вправи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тривогу».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2240"/>
              </a:lnSpc>
              <a:spcBef>
                <a:spcPts val="1905"/>
              </a:spcBef>
            </a:pP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Здійснювались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період </a:t>
            </a:r>
            <a:r>
              <a:rPr sz="2400" spc="-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телефонному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99839"/>
            <a:ext cx="921575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2202815" algn="l"/>
              </a:tabLst>
            </a:pPr>
            <a:r>
              <a:rPr lang="en-US" sz="4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sz="4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4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sz="4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620" y="1377764"/>
            <a:ext cx="11506200" cy="368818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363855" indent="333375" algn="just">
              <a:lnSpc>
                <a:spcPct val="75300"/>
              </a:lnSpc>
              <a:spcBef>
                <a:spcPts val="660"/>
              </a:spcBef>
            </a:pPr>
            <a:r>
              <a:rPr lang="uk-UA"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оприлюднені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процедури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ґрунтується</a:t>
            </a:r>
            <a:r>
              <a:rPr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</a:t>
            </a:r>
            <a:r>
              <a:rPr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орієнтованому</a:t>
            </a:r>
            <a:r>
              <a:rPr sz="24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компетентнісному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підходах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363855" indent="333375" algn="just">
              <a:lnSpc>
                <a:spcPct val="75300"/>
              </a:lnSpc>
              <a:spcBef>
                <a:spcPts val="660"/>
              </a:spcBef>
            </a:pP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здійснювалось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335"/>
              </a:spcBef>
              <a:buChar char="-"/>
              <a:tabLst>
                <a:tab pos="157480" algn="l"/>
                <a:tab pos="887094" algn="l"/>
              </a:tabLst>
            </a:pP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вербально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фіксацією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свідоцтвах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досягнень);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7480" indent="-144780" algn="just">
              <a:lnSpc>
                <a:spcPct val="100000"/>
              </a:lnSpc>
              <a:spcBef>
                <a:spcPts val="1335"/>
              </a:spcBef>
              <a:buChar char="-"/>
              <a:tabLst>
                <a:tab pos="157480" algn="l"/>
                <a:tab pos="887094" algn="l"/>
              </a:tabLst>
            </a:pP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рівнями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фіксацією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свідоцтвах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досягнень);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23545" indent="144780" algn="just">
              <a:lnSpc>
                <a:spcPct val="74700"/>
              </a:lnSpc>
              <a:spcBef>
                <a:spcPts val="1905"/>
              </a:spcBef>
              <a:buChar char="-"/>
              <a:tabLst>
                <a:tab pos="157480" algn="l"/>
              </a:tabLst>
            </a:pP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вербально,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бальною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шкалою;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335"/>
              </a:spcBef>
              <a:buClr>
                <a:srgbClr val="385622"/>
              </a:buClr>
              <a:tabLst>
                <a:tab pos="316865" algn="l"/>
              </a:tabLst>
            </a:pPr>
            <a:r>
              <a:rPr lang="uk-UA"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400" spc="-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бальною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шкалою.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907538"/>
              </p:ext>
            </p:extLst>
          </p:nvPr>
        </p:nvGraphicFramePr>
        <p:xfrm>
          <a:off x="718504" y="5363437"/>
          <a:ext cx="10369545" cy="13947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4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9505">
                <a:tc rowSpan="2">
                  <a:txBody>
                    <a:bodyPr/>
                    <a:lstStyle/>
                    <a:p>
                      <a:pPr marL="544830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28575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навчальних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досягнень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28575" cap="flat" cmpd="sng" algn="ctr">
                      <a:solidFill>
                        <a:srgbClr val="4471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2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0175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28575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28575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Достатній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Початковий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sz="18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905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905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Формувальне</a:t>
                      </a:r>
                      <a:r>
                        <a:rPr sz="1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оцінювання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905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uk-UA" sz="1800" b="1" spc="-3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800" b="1" spc="-3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47,4%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41,9%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9,7%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905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647" y="79775"/>
            <a:ext cx="79267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4000" b="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sz="4000" b="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3950" y="484802"/>
            <a:ext cx="561022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6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4000" spc="-23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30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976" y="1193418"/>
            <a:ext cx="1105217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напрямками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sz="24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sz="24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0-2026р.р.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були: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2976" y="1577416"/>
            <a:ext cx="11052175" cy="52225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8279" indent="-195580" algn="just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08279" algn="l"/>
              </a:tabLst>
            </a:pP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переорієнтація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корекційного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19100" indent="194945" algn="just">
              <a:lnSpc>
                <a:spcPct val="75000"/>
              </a:lnSpc>
              <a:buAutoNum type="arabicPeriod"/>
              <a:tabLst>
                <a:tab pos="207645" algn="l"/>
              </a:tabLst>
            </a:pP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компетентнісно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орієнтованого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розвитку,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дітей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5904" indent="-194945" algn="just">
              <a:lnSpc>
                <a:spcPct val="100000"/>
              </a:lnSpc>
              <a:spcBef>
                <a:spcPts val="1485"/>
              </a:spcBef>
              <a:buAutoNum type="arabicPeriod"/>
              <a:tabLst>
                <a:tab pos="255904" algn="l"/>
              </a:tabLst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навчальним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закладом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комунікаційних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79" indent="-195580" algn="just">
              <a:lnSpc>
                <a:spcPct val="100000"/>
              </a:lnSpc>
              <a:spcBef>
                <a:spcPts val="1480"/>
              </a:spcBef>
              <a:buAutoNum type="arabicPeriod"/>
              <a:tabLst>
                <a:tab pos="208279" algn="l"/>
              </a:tabLst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мовленнєвого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психофізичного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єдиному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indent="-194945" algn="just">
              <a:lnSpc>
                <a:spcPct val="100000"/>
              </a:lnSpc>
              <a:spcBef>
                <a:spcPts val="1475"/>
              </a:spcBef>
              <a:buAutoNum type="arabicPeriod"/>
              <a:tabLst>
                <a:tab pos="207645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indent="-194945" algn="just">
              <a:lnSpc>
                <a:spcPct val="100000"/>
              </a:lnSpc>
              <a:spcBef>
                <a:spcPts val="1490"/>
              </a:spcBef>
              <a:buAutoNum type="arabicPeriod"/>
              <a:tabLst>
                <a:tab pos="207645" algn="l"/>
              </a:tabLst>
            </a:pP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змістовного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indent="-194945" algn="just">
              <a:lnSpc>
                <a:spcPct val="100000"/>
              </a:lnSpc>
              <a:spcBef>
                <a:spcPts val="1480"/>
              </a:spcBef>
              <a:buAutoNum type="arabicPeriod"/>
              <a:tabLst>
                <a:tab pos="207645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свідомості,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активності,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правових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зростаючого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E59914-93FF-4634-8703-0F276F5DDD3D}"/>
              </a:ext>
            </a:extLst>
          </p:cNvPr>
          <p:cNvSpPr txBox="1"/>
          <p:nvPr/>
        </p:nvSpPr>
        <p:spPr>
          <a:xfrm>
            <a:off x="190500" y="0"/>
            <a:ext cx="11811000" cy="7001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475"/>
              </a:spcBef>
              <a:tabLst>
                <a:tab pos="207645" algn="l"/>
              </a:tabLst>
            </a:pP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8.Поліпшення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1485"/>
              </a:spcBef>
              <a:tabLst>
                <a:tab pos="207645" algn="l"/>
              </a:tabLst>
            </a:pP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9.Захист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зловживань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боку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однолітків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" algn="just">
              <a:lnSpc>
                <a:spcPts val="1470"/>
              </a:lnSpc>
              <a:spcBef>
                <a:spcPts val="1480"/>
              </a:spcBef>
              <a:tabLst>
                <a:tab pos="306070" algn="l"/>
              </a:tabLst>
            </a:pP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10.Створення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540" algn="just">
              <a:lnSpc>
                <a:spcPts val="1470"/>
              </a:lnSpc>
              <a:spcBef>
                <a:spcPts val="1480"/>
              </a:spcBef>
              <a:tabLst>
                <a:tab pos="306070" algn="l"/>
              </a:tabLst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позаурочний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здоров'язберігаючих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технологій.</a:t>
            </a:r>
          </a:p>
          <a:p>
            <a:pPr marL="2540" algn="just">
              <a:lnSpc>
                <a:spcPts val="1470"/>
              </a:lnSpc>
              <a:spcBef>
                <a:spcPts val="1480"/>
              </a:spcBef>
              <a:tabLst>
                <a:tab pos="306070" algn="l"/>
              </a:tabLst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89584" indent="-10160" algn="just">
              <a:lnSpc>
                <a:spcPct val="75000"/>
              </a:lnSpc>
              <a:buAutoNum type="arabicPeriod" startAt="11"/>
              <a:tabLst>
                <a:tab pos="306070" algn="l"/>
              </a:tabLst>
            </a:pP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педагогів,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професіоналізму,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компетентності,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6070" indent="-303530" algn="just">
              <a:lnSpc>
                <a:spcPct val="100000"/>
              </a:lnSpc>
              <a:spcBef>
                <a:spcPts val="1490"/>
              </a:spcBef>
              <a:buAutoNum type="arabicPeriod" startAt="11"/>
              <a:tabLst>
                <a:tab pos="306070" algn="l"/>
              </a:tabLst>
            </a:pP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повноправної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</a:p>
          <a:p>
            <a:pPr marL="2540" algn="ctr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Комплексне</a:t>
            </a:r>
            <a:r>
              <a:rPr lang="uk-UA" sz="4000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самооцінювання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якості</a:t>
            </a:r>
            <a:r>
              <a:rPr lang="uk-UA" sz="4000" spc="-2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освітньої діяльності</a:t>
            </a:r>
          </a:p>
          <a:p>
            <a:pPr marL="2540" algn="just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Комунальний заклад Львівської обласної ради «Львівська спеціальна школа Марії Покрови» здійснює свою діяльність: на підставі ст.53 Конституції України,</a:t>
            </a:r>
            <a:r>
              <a:rPr lang="uk-UA" sz="2400" spc="2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uk-UA" sz="2400" spc="2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2400" spc="2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</a:t>
            </a:r>
            <a:r>
              <a:rPr lang="uk-UA" sz="24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освіту»,</a:t>
            </a:r>
            <a:r>
              <a:rPr lang="uk-UA" sz="24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</a:t>
            </a:r>
            <a:r>
              <a:rPr lang="uk-UA" sz="24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uk-UA" sz="2400" spc="2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uk-UA" sz="2400" spc="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uk-UA" sz="2400" spc="2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освіту»,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«Положення про спеціальну школу», Постанов Кабінету Міністрів України «Про схвалення Концепції. </a:t>
            </a:r>
          </a:p>
        </p:txBody>
      </p:sp>
    </p:spTree>
    <p:extLst>
      <p:ext uri="{BB962C8B-B14F-4D97-AF65-F5344CB8AC3E}">
        <p14:creationId xmlns:p14="http://schemas.microsoft.com/office/powerpoint/2010/main" val="2058832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86401-AD00-4EB9-9868-8E17B9FA64B6}"/>
              </a:ext>
            </a:extLst>
          </p:cNvPr>
          <p:cNvSpPr txBox="1"/>
          <p:nvPr/>
        </p:nvSpPr>
        <p:spPr>
          <a:xfrm>
            <a:off x="228600" y="-19929"/>
            <a:ext cx="11658600" cy="805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" algn="just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реалізації державної політики у сфері реформування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«Нова українська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школа»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2029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року», «Про затвердження Державного стандарту початкової загальної середньої освіти», постанови Кабінету Міністрів України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30.09.2020р. №898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 затвердження державного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стандарту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базової середньої освіти», «Про забезпечення санітарного та епідемічного благополуччя населення», наказу Міністерства охорони здоров’я України від 25.09.2020р.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№2205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 затвердження Санітарного регламенту для закладів загальної середньої освіти», зареєстрованого в Міністерстві юстиції України 10.11.2020р. за №1111/35394, Статуту спеціальної школи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забезпечує одержання учнями повної загальної середньої освіти на рівні державних стандартів, які ґрунтуються на засадах особистісно орієнтованого і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компетентнісного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навчання та виховання, що зумовлює чітке визначення результативної складової засвоєння змісту базових дисциплін. </a:t>
            </a:r>
          </a:p>
          <a:p>
            <a:pPr marL="2540" algn="just">
              <a:spcBef>
                <a:spcPts val="1490"/>
              </a:spcBef>
              <a:tabLst>
                <a:tab pos="306070" algn="l"/>
              </a:tabLs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lang="uk-UA" sz="24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sz="24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uk-UA" sz="24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різнобічний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розвиток,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громадянське</a:t>
            </a:r>
            <a:r>
              <a:rPr lang="uk-UA" sz="2400" spc="1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виховання і соціалізація дитини, формування у неї навчальних, соціальних, загальнокультурних і предметних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цінностей громадянського суспільства, особистісний розвиток учнів з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орієнтацією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навчання, формування креативності і критичного мислення, творчих здібностей, набуття життєвих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необхідних для самовизначення й усвідомленого вибору подальшого життєвого шляху. </a:t>
            </a:r>
          </a:p>
          <a:p>
            <a:pPr marL="2540" algn="just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" algn="just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9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C5A9D-4F50-4568-8414-627F33644C13}"/>
              </a:ext>
            </a:extLst>
          </p:cNvPr>
          <p:cNvSpPr txBox="1"/>
          <p:nvPr/>
        </p:nvSpPr>
        <p:spPr>
          <a:xfrm>
            <a:off x="342900" y="-10766"/>
            <a:ext cx="11506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" algn="just">
              <a:lnSpc>
                <a:spcPct val="100000"/>
              </a:lnSpc>
              <a:spcBef>
                <a:spcPts val="1490"/>
              </a:spcBef>
              <a:tabLst>
                <a:tab pos="306070" algn="l"/>
              </a:tabLs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Управління закладом спрямовано на здійснення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галузі освіти, збереження кількісних і якісних параметрів мережі, створення належних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 для навчання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виховання</a:t>
            </a:r>
            <a:r>
              <a:rPr lang="uk-UA" sz="2400" spc="1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учнів за новим</a:t>
            </a:r>
            <a:r>
              <a:rPr lang="uk-UA" sz="2400" spc="1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Державним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стандартом «Нова українська школа», удосконалення змісту освітнього процесу,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 нових освітніх технологій, розвиток здібностей учасників освітнього процесу, подальше впровадження профільного навчання. З метою максимального розвитку інтелекту, загальної культури, творчих здібностей, фізичного і морального здоров’я учнів, виконання державного стандарту, забезпечується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теоретична і практична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uk-UA" sz="24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плану.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7">
            <a:extLst>
              <a:ext uri="{FF2B5EF4-FFF2-40B4-BE49-F238E27FC236}">
                <a16:creationId xmlns:a16="http://schemas.microsoft.com/office/drawing/2014/main" id="{7EF75CB6-59F7-4BFF-9E48-2E71AFAB5FC7}"/>
              </a:ext>
            </a:extLst>
          </p:cNvPr>
          <p:cNvPicPr/>
          <p:nvPr/>
        </p:nvPicPr>
        <p:blipFill rotWithShape="1">
          <a:blip r:embed="rId2" cstate="print"/>
          <a:srcRect t="36083" r="3186"/>
          <a:stretch/>
        </p:blipFill>
        <p:spPr>
          <a:xfrm>
            <a:off x="342900" y="3323004"/>
            <a:ext cx="4699195" cy="3534996"/>
          </a:xfrm>
          <a:prstGeom prst="rect">
            <a:avLst/>
          </a:prstGeom>
        </p:spPr>
      </p:pic>
      <p:pic>
        <p:nvPicPr>
          <p:cNvPr id="5" name="Image 22">
            <a:extLst>
              <a:ext uri="{FF2B5EF4-FFF2-40B4-BE49-F238E27FC236}">
                <a16:creationId xmlns:a16="http://schemas.microsoft.com/office/drawing/2014/main" id="{5F50D9F2-EE24-4DFC-8FC4-39951B6353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800" y="3048000"/>
            <a:ext cx="4699195" cy="1908719"/>
          </a:xfrm>
          <a:prstGeom prst="rect">
            <a:avLst/>
          </a:prstGeom>
        </p:spPr>
      </p:pic>
      <p:pic>
        <p:nvPicPr>
          <p:cNvPr id="6" name="Image 23">
            <a:extLst>
              <a:ext uri="{FF2B5EF4-FFF2-40B4-BE49-F238E27FC236}">
                <a16:creationId xmlns:a16="http://schemas.microsoft.com/office/drawing/2014/main" id="{6500E29E-FB3A-441D-8680-CFE40930B35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7400" y="5090502"/>
            <a:ext cx="4058797" cy="16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8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">
            <a:extLst>
              <a:ext uri="{FF2B5EF4-FFF2-40B4-BE49-F238E27FC236}">
                <a16:creationId xmlns:a16="http://schemas.microsoft.com/office/drawing/2014/main" id="{9020322F-DB9C-485E-8CD8-38DC741A4D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038" y="215705"/>
            <a:ext cx="5237577" cy="2051685"/>
          </a:xfrm>
          <a:prstGeom prst="rect">
            <a:avLst/>
          </a:prstGeom>
        </p:spPr>
      </p:pic>
      <p:pic>
        <p:nvPicPr>
          <p:cNvPr id="3" name="Image 26">
            <a:extLst>
              <a:ext uri="{FF2B5EF4-FFF2-40B4-BE49-F238E27FC236}">
                <a16:creationId xmlns:a16="http://schemas.microsoft.com/office/drawing/2014/main" id="{774A549D-A119-4C09-B0AB-B9D774E2CF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348" y="2465363"/>
            <a:ext cx="5212959" cy="4191000"/>
          </a:xfrm>
          <a:prstGeom prst="rect">
            <a:avLst/>
          </a:prstGeom>
        </p:spPr>
      </p:pic>
      <p:pic>
        <p:nvPicPr>
          <p:cNvPr id="4" name="Image 27">
            <a:extLst>
              <a:ext uri="{FF2B5EF4-FFF2-40B4-BE49-F238E27FC236}">
                <a16:creationId xmlns:a16="http://schemas.microsoft.com/office/drawing/2014/main" id="{E0C86CEB-7F5B-4A2A-92DA-6C792FF5E8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3514" y="15338"/>
            <a:ext cx="5380893" cy="66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64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0">
            <a:extLst>
              <a:ext uri="{FF2B5EF4-FFF2-40B4-BE49-F238E27FC236}">
                <a16:creationId xmlns:a16="http://schemas.microsoft.com/office/drawing/2014/main" id="{3E8102C1-F87D-4C5B-B701-709665314E1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762000"/>
            <a:ext cx="4876800" cy="5233035"/>
          </a:xfrm>
          <a:prstGeom prst="rect">
            <a:avLst/>
          </a:prstGeom>
        </p:spPr>
      </p:pic>
      <p:pic>
        <p:nvPicPr>
          <p:cNvPr id="3" name="Image 32">
            <a:extLst>
              <a:ext uri="{FF2B5EF4-FFF2-40B4-BE49-F238E27FC236}">
                <a16:creationId xmlns:a16="http://schemas.microsoft.com/office/drawing/2014/main" id="{82633A14-02A0-4AF9-AE40-B63C7AA221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1200" y="119722"/>
            <a:ext cx="5601335" cy="2208530"/>
          </a:xfrm>
          <a:prstGeom prst="rect">
            <a:avLst/>
          </a:prstGeom>
        </p:spPr>
      </p:pic>
      <p:pic>
        <p:nvPicPr>
          <p:cNvPr id="4" name="Image 33">
            <a:extLst>
              <a:ext uri="{FF2B5EF4-FFF2-40B4-BE49-F238E27FC236}">
                <a16:creationId xmlns:a16="http://schemas.microsoft.com/office/drawing/2014/main" id="{908E282F-3206-4FC1-87B4-67A9BAF127B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0935" y="2438400"/>
            <a:ext cx="5181600" cy="42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9">
            <a:extLst>
              <a:ext uri="{FF2B5EF4-FFF2-40B4-BE49-F238E27FC236}">
                <a16:creationId xmlns:a16="http://schemas.microsoft.com/office/drawing/2014/main" id="{A2D9BA6C-1386-466E-9311-2B9AC9116C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5525135" cy="2007235"/>
          </a:xfrm>
          <a:prstGeom prst="rect">
            <a:avLst/>
          </a:prstGeom>
        </p:spPr>
      </p:pic>
      <p:pic>
        <p:nvPicPr>
          <p:cNvPr id="3" name="Image 90">
            <a:extLst>
              <a:ext uri="{FF2B5EF4-FFF2-40B4-BE49-F238E27FC236}">
                <a16:creationId xmlns:a16="http://schemas.microsoft.com/office/drawing/2014/main" id="{5B4E1705-CCB0-4037-89AC-9695A4C815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8800" y="1295400"/>
            <a:ext cx="5860415" cy="5250180"/>
          </a:xfrm>
          <a:prstGeom prst="rect">
            <a:avLst/>
          </a:prstGeom>
        </p:spPr>
      </p:pic>
      <p:pic>
        <p:nvPicPr>
          <p:cNvPr id="4" name="Image 86">
            <a:extLst>
              <a:ext uri="{FF2B5EF4-FFF2-40B4-BE49-F238E27FC236}">
                <a16:creationId xmlns:a16="http://schemas.microsoft.com/office/drawing/2014/main" id="{5A8AD36F-EA7C-4953-86DD-39F28C459CF1}"/>
              </a:ext>
            </a:extLst>
          </p:cNvPr>
          <p:cNvPicPr/>
          <p:nvPr/>
        </p:nvPicPr>
        <p:blipFill rotWithShape="1">
          <a:blip r:embed="rId4" cstate="print"/>
          <a:srcRect r="5568" b="52325"/>
          <a:stretch/>
        </p:blipFill>
        <p:spPr>
          <a:xfrm>
            <a:off x="423203" y="3094563"/>
            <a:ext cx="5367997" cy="25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8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E8AE2-BF6F-4698-8061-4AA14C63F6F9}"/>
              </a:ext>
            </a:extLst>
          </p:cNvPr>
          <p:cNvSpPr txBox="1"/>
          <p:nvPr/>
        </p:nvSpPr>
        <p:spPr>
          <a:xfrm>
            <a:off x="457200" y="533400"/>
            <a:ext cx="11049000" cy="6069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КЗ ЛОР «Львівська спеціальна школа Марії Покрови» -  це заклад, який забезпечує реалізацію прав дітей на здобуття певного рівня загальної середньої освіти.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напрямки діяльності закладу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умов для формування соціальної компетентності та організація розвитку духовного, інтелектуального та фізичного потенціалу учня, 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 інноваційних технологій в освітній процес.</a:t>
            </a:r>
          </a:p>
          <a:p>
            <a:pPr lvl="0" algn="just"/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uk-UA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Проблематика, над якою працює заклад: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білінгвальне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навчання як метод підвищення якості навчання та подальшої конкурентоздатності осіб із порушенням слуху в сучасних умовах. </a:t>
            </a:r>
          </a:p>
          <a:p>
            <a:pPr lvl="0" algn="just"/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освіти в своєму складі має 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структурні підрозділи: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дошкільний підрозділ,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пансіон. </a:t>
            </a:r>
          </a:p>
        </p:txBody>
      </p:sp>
    </p:spTree>
    <p:extLst>
      <p:ext uri="{BB962C8B-B14F-4D97-AF65-F5344CB8AC3E}">
        <p14:creationId xmlns:p14="http://schemas.microsoft.com/office/powerpoint/2010/main" val="1403933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92127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sz="4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sz="4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4908" y="488035"/>
            <a:ext cx="11156315" cy="6031459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2540" algn="just">
              <a:lnSpc>
                <a:spcPct val="100000"/>
              </a:lnSpc>
              <a:spcBef>
                <a:spcPts val="1395"/>
              </a:spcBef>
              <a:tabLst>
                <a:tab pos="1442720" algn="l"/>
              </a:tabLst>
            </a:pP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ts val="2100"/>
              </a:lnSpc>
              <a:spcBef>
                <a:spcPts val="12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шляхом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виховного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розвитковою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ts val="2100"/>
              </a:lnSpc>
              <a:spcBef>
                <a:spcPts val="12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обдарування,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допрофесійну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адаптовану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ts val="2100"/>
              </a:lnSpc>
              <a:spcBef>
                <a:spcPts val="12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засвоєнню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етики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загальнолюдської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моралі,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5080" algn="just">
              <a:lnSpc>
                <a:spcPct val="75000"/>
              </a:lnSpc>
              <a:spcBef>
                <a:spcPts val="3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міжособистісного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спілкування,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гігієни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життя,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трудових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фізичному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психічному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розвитку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ts val="2100"/>
              </a:lnSpc>
              <a:spcBef>
                <a:spcPts val="130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системного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кваліфікованого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1250315" algn="just">
              <a:lnSpc>
                <a:spcPct val="75000"/>
              </a:lnSpc>
              <a:spcBef>
                <a:spcPts val="300"/>
              </a:spcBef>
            </a:pP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супроводу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здоров'я,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психофізичного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ts val="2100"/>
              </a:lnSpc>
              <a:spcBef>
                <a:spcPts val="12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патронат: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algn="just">
              <a:lnSpc>
                <a:spcPts val="180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(особам,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замінюють)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algn="just">
              <a:lnSpc>
                <a:spcPts val="2100"/>
              </a:lnSpc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комплексній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виховній,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розвитковій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9100" y="152400"/>
            <a:ext cx="11353800" cy="66742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ts val="1789"/>
              </a:lnSpc>
              <a:spcBef>
                <a:spcPts val="105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підвищенні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фахової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надається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самостійній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789"/>
              </a:lnSpc>
              <a:spcBef>
                <a:spcPts val="105"/>
              </a:spcBef>
            </a:pPr>
            <a:r>
              <a:rPr sz="2400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семінарах,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вебінарах,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конференціях,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тренінгах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 та області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електронних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сайтах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«Всеосвіта»,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урок»,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«Prometheus».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789"/>
              </a:lnSpc>
              <a:spcBef>
                <a:spcPts val="1380"/>
              </a:spcBef>
            </a:pP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проведенння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</a:t>
            </a:r>
            <a:r>
              <a:rPr sz="2400" spc="-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презентації,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відеоматеріали,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розробки,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вебсайти,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блоги.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789"/>
              </a:lnSpc>
              <a:spcBef>
                <a:spcPts val="1395"/>
              </a:spcBef>
            </a:pP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суспільних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навчанння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розвитку.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гідності,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8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морально-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етичне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вихованння,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навичок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критичного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статеве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виховання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рівності,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воєнний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реалізовуються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проведенння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виховних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6021" y="82891"/>
            <a:ext cx="11439957" cy="66922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3365" algn="just">
              <a:lnSpc>
                <a:spcPts val="1789"/>
              </a:lnSpc>
              <a:spcBef>
                <a:spcPts val="105"/>
              </a:spcBef>
            </a:pP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5080" indent="-304800" algn="just">
              <a:lnSpc>
                <a:spcPct val="75300"/>
              </a:lnSpc>
              <a:spcBef>
                <a:spcPts val="188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створювали</a:t>
            </a:r>
            <a:r>
              <a:rPr sz="2400" spc="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(дидактичні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електронному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586105" indent="-304800" algn="just">
              <a:lnSpc>
                <a:spcPct val="74700"/>
              </a:lnSpc>
              <a:spcBef>
                <a:spcPts val="19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налагодили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батьками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Viber,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підвищували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курсах.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365" algn="just">
              <a:lnSpc>
                <a:spcPct val="100000"/>
              </a:lnSpc>
              <a:spcBef>
                <a:spcPts val="1390"/>
              </a:spcBef>
            </a:pP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осітнього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матеріальна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5" indent="-365125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77825" algn="l"/>
              </a:tabLst>
            </a:pP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комп’ютерів,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комп’ютерних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3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47954" y="0"/>
            <a:ext cx="11296092" cy="6809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uk-UA" sz="2400" u="sng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u="sng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u="sng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</a:t>
            </a:r>
            <a:r>
              <a:rPr sz="2400" u="sng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u="sng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uk-UA" sz="2400" u="sng" spc="-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sz="2400" u="sng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u="sng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заплановано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8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Педагогічних рад, предметні тижні,</a:t>
            </a:r>
          </a:p>
          <a:p>
            <a:pPr marL="317500" indent="-304800" algn="just">
              <a:lnSpc>
                <a:spcPct val="100000"/>
              </a:lnSpc>
              <a:spcBef>
                <a:spcPts val="18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регулярні наради при директору</a:t>
            </a:r>
          </a:p>
          <a:p>
            <a:pPr marL="317500" indent="-304800" algn="just">
              <a:lnSpc>
                <a:spcPct val="100000"/>
              </a:lnSpc>
              <a:spcBef>
                <a:spcPts val="18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круглі столи,</a:t>
            </a:r>
          </a:p>
          <a:p>
            <a:pPr marL="317500" indent="-304800" algn="just">
              <a:lnSpc>
                <a:spcPct val="100000"/>
              </a:lnSpc>
              <a:spcBef>
                <a:spcPts val="18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психолого-педагогічні консиліуми.</a:t>
            </a:r>
          </a:p>
          <a:p>
            <a:pPr marL="208915" algn="just">
              <a:lnSpc>
                <a:spcPts val="1470"/>
              </a:lnSpc>
              <a:spcBef>
                <a:spcPts val="105"/>
              </a:spcBef>
            </a:pPr>
            <a:endParaRPr lang="uk-UA" sz="2400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915" algn="just">
              <a:lnSpc>
                <a:spcPts val="1470"/>
              </a:lnSpc>
              <a:spcBef>
                <a:spcPts val="105"/>
              </a:spcBef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брали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вебінарах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семінарах,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конференціях,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</a:t>
            </a:r>
            <a:r>
              <a:rPr lang="uk-UA" sz="240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08915" algn="just">
              <a:lnSpc>
                <a:spcPts val="1470"/>
              </a:lnSpc>
              <a:spcBef>
                <a:spcPts val="105"/>
              </a:spcBef>
            </a:pP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педагогіки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НАПН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Українськиї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державний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08915" algn="just">
              <a:lnSpc>
                <a:spcPts val="1470"/>
              </a:lnSpc>
              <a:spcBef>
                <a:spcPts val="105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М.П.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Драгоманова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вивчали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своїх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колег,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знайомились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новинками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08915" algn="just">
              <a:lnSpc>
                <a:spcPts val="1470"/>
              </a:lnSpc>
              <a:spcBef>
                <a:spcPts val="105"/>
              </a:spcBef>
            </a:pP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наукової,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літератури.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створювали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47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49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плани-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конспекти,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розробки,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47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тести,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контрольні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роботи;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самостійного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опрацювання;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48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48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робіт.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0393" y="66411"/>
            <a:ext cx="89554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Кадрове</a:t>
            </a:r>
            <a:r>
              <a:rPr sz="4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sz="4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40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088" y="1710902"/>
            <a:ext cx="11296092" cy="3449020"/>
          </a:xfrm>
          <a:prstGeom prst="rect">
            <a:avLst/>
          </a:prstGeom>
        </p:spPr>
        <p:txBody>
          <a:bodyPr vert="horz" wrap="square" lIns="0" tIns="205104" rIns="0" bIns="0" rtlCol="0">
            <a:spAutoFit/>
          </a:bodyPr>
          <a:lstStyle/>
          <a:p>
            <a:pPr marL="90170" algn="l">
              <a:lnSpc>
                <a:spcPct val="100000"/>
              </a:lnSpc>
              <a:spcBef>
                <a:spcPts val="1614"/>
              </a:spcBef>
            </a:pPr>
            <a:r>
              <a:rPr lang="uk-UA" sz="2400" u="sng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педагогічних працівників:</a:t>
            </a:r>
            <a:r>
              <a:rPr lang="uk-UA" sz="2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(на </a:t>
            </a:r>
            <a:r>
              <a:rPr lang="en-US" sz="2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V.2026</a:t>
            </a:r>
            <a:r>
              <a:rPr lang="uk-UA" sz="2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р.)                          </a:t>
            </a:r>
            <a:r>
              <a:rPr sz="2400" u="sng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sz="2400" u="sng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sz="2400" u="sng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u="sng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2900" algn="l">
              <a:spcBef>
                <a:spcPts val="1614"/>
              </a:spcBef>
              <a:buFont typeface="Arial" panose="020B0604020202020204" pitchFamily="34" charset="0"/>
              <a:buChar char="•"/>
            </a:pP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«вища» -18 осіб                                                </a:t>
            </a:r>
            <a:r>
              <a:rPr lang="uk-UA" sz="24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учитель-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методист»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осіб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2900" algn="l">
              <a:spcBef>
                <a:spcPts val="1614"/>
              </a:spcBef>
              <a:buFont typeface="Arial" panose="020B0604020202020204" pitchFamily="34" charset="0"/>
              <a:buChar char="•"/>
            </a:pP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-11 осіб                                                       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вчитель»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осіб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2900" algn="l">
              <a:spcBef>
                <a:spcPts val="1614"/>
              </a:spcBef>
              <a:buFont typeface="Arial" panose="020B0604020202020204" pitchFamily="34" charset="0"/>
              <a:buChar char="•"/>
            </a:pP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- 4 особи                                                    </a:t>
            </a:r>
          </a:p>
          <a:p>
            <a:pPr marL="433070" indent="-342900" algn="l">
              <a:spcBef>
                <a:spcPts val="1614"/>
              </a:spcBef>
              <a:buFont typeface="Arial" panose="020B0604020202020204" pitchFamily="34" charset="0"/>
              <a:buChar char="•"/>
            </a:pP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категорія «спеціаліст» - 8 осіб                                         </a:t>
            </a:r>
          </a:p>
          <a:p>
            <a:pPr marL="90170" algn="l">
              <a:spcBef>
                <a:spcPts val="1614"/>
              </a:spcBef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u="sng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віковим</a:t>
            </a:r>
            <a:r>
              <a:rPr sz="2400" u="sng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складом</a:t>
            </a:r>
            <a:r>
              <a:rPr sz="2400" u="sng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2400" u="sng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sz="2400" u="sng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591" y="5115407"/>
            <a:ext cx="4389120" cy="1697901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60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12,19 %</a:t>
            </a:r>
            <a:r>
              <a:rPr lang="uk-UA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>
              <a:lnSpc>
                <a:spcPct val="100000"/>
              </a:lnSpc>
              <a:spcBef>
                <a:spcPts val="150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4,88 %</a:t>
            </a:r>
            <a:r>
              <a:rPr lang="uk-UA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14,63 %</a:t>
            </a:r>
            <a:r>
              <a:rPr lang="uk-UA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02035" y="6204229"/>
            <a:ext cx="100965" cy="100965"/>
            <a:chOff x="10702035" y="6204229"/>
            <a:chExt cx="100965" cy="100965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1560" y="6213754"/>
              <a:ext cx="81495" cy="814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11560" y="6213754"/>
              <a:ext cx="81915" cy="81915"/>
            </a:xfrm>
            <a:custGeom>
              <a:avLst/>
              <a:gdLst/>
              <a:ahLst/>
              <a:cxnLst/>
              <a:rect l="l" t="t" r="r" b="b"/>
              <a:pathLst>
                <a:path w="81915" h="81914">
                  <a:moveTo>
                    <a:pt x="0" y="81495"/>
                  </a:moveTo>
                  <a:lnTo>
                    <a:pt x="81495" y="81495"/>
                  </a:lnTo>
                  <a:lnTo>
                    <a:pt x="81495" y="0"/>
                  </a:lnTo>
                  <a:lnTo>
                    <a:pt x="0" y="0"/>
                  </a:lnTo>
                  <a:lnTo>
                    <a:pt x="0" y="81495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9B416D-3E07-4C4B-B58A-1AD38DBADE24}"/>
              </a:ext>
            </a:extLst>
          </p:cNvPr>
          <p:cNvSpPr txBox="1"/>
          <p:nvPr/>
        </p:nvSpPr>
        <p:spPr>
          <a:xfrm>
            <a:off x="7519849" y="5248890"/>
            <a:ext cx="4389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51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36,58 %</a:t>
            </a:r>
            <a:r>
              <a:rPr lang="ru-RU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3CFAD2-FB11-4117-8553-C084C843222D}"/>
              </a:ext>
            </a:extLst>
          </p:cNvPr>
          <p:cNvSpPr txBox="1"/>
          <p:nvPr/>
        </p:nvSpPr>
        <p:spPr>
          <a:xfrm>
            <a:off x="7519849" y="5752872"/>
            <a:ext cx="4307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50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17,07 %</a:t>
            </a:r>
            <a:r>
              <a:rPr lang="ru-RU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C543D4-EAB0-462F-AEDE-9B4A50084BA9}"/>
              </a:ext>
            </a:extLst>
          </p:cNvPr>
          <p:cNvSpPr txBox="1"/>
          <p:nvPr/>
        </p:nvSpPr>
        <p:spPr>
          <a:xfrm>
            <a:off x="7498078" y="6299171"/>
            <a:ext cx="4389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50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sz="2400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14,63 %</a:t>
            </a:r>
            <a:r>
              <a:rPr lang="ru-RU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6FA229-1A59-45FC-99D4-393968DF9BA5}"/>
              </a:ext>
            </a:extLst>
          </p:cNvPr>
          <p:cNvSpPr txBox="1"/>
          <p:nvPr/>
        </p:nvSpPr>
        <p:spPr>
          <a:xfrm>
            <a:off x="383088" y="745684"/>
            <a:ext cx="11525882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490345">
              <a:lnSpc>
                <a:spcPct val="50000"/>
              </a:lnSpc>
              <a:spcBef>
                <a:spcPts val="100"/>
              </a:spcBef>
            </a:pPr>
            <a:r>
              <a:rPr lang="uk-UA" sz="2400" u="sng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uk-UA" sz="2400" u="sng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uk-UA" sz="2400" u="sng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uk-UA" sz="2400" u="sng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400" u="sng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uk-UA" sz="2400" u="sng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u="sng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lang="uk-UA" sz="2400" u="sng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u="sng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вихователі):</a:t>
            </a:r>
          </a:p>
          <a:p>
            <a:pPr marL="355600" marR="1490345" indent="-34290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uk-UA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вищою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освітою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(магістр) -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вищою освітою (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бакалавр)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</a:p>
          <a:p>
            <a:pPr marL="355600" marR="1490345" indent="-342900" algn="l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молодші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спеціалісти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 - 1</a:t>
            </a:r>
          </a:p>
          <a:p>
            <a:pPr marL="355600" marR="1490345" indent="-342900"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890" y="449268"/>
            <a:ext cx="9727565" cy="756104"/>
          </a:xfrm>
          <a:prstGeom prst="rect">
            <a:avLst/>
          </a:prstGeom>
        </p:spPr>
        <p:txBody>
          <a:bodyPr vert="horz" wrap="square" lIns="0" tIns="139192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</a:t>
            </a:r>
            <a:r>
              <a:rPr sz="3600" spc="-210" dirty="0"/>
              <a:t> </a:t>
            </a:r>
            <a:r>
              <a:rPr sz="3600" spc="70" dirty="0"/>
              <a:t>робота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1179357" y="1463796"/>
            <a:ext cx="98666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1997" y="2286000"/>
          <a:ext cx="10801350" cy="3904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pPr marL="68580" algn="ctr">
                        <a:lnSpc>
                          <a:spcPts val="1639"/>
                        </a:lnSpc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Методичне</a:t>
                      </a:r>
                      <a:r>
                        <a:rPr sz="2000" b="1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об’єднання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639"/>
                        </a:lnSpc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Голова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68580">
                        <a:lnSpc>
                          <a:spcPts val="1639"/>
                        </a:lnSpc>
                      </a:pP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початкових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39"/>
                        </a:lnSpc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Живчик Н.С.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28575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68580">
                        <a:lnSpc>
                          <a:spcPts val="1645"/>
                        </a:lnSpc>
                      </a:pPr>
                      <a:r>
                        <a:rPr sz="1800" b="1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корекційно-</a:t>
                      </a:r>
                      <a:r>
                        <a:rPr sz="1800" b="1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розвиткової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45"/>
                        </a:lnSpc>
                      </a:pPr>
                      <a:r>
                        <a:rPr lang="uk-UA" sz="18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Стасюк Г.Й.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68580">
                        <a:lnSpc>
                          <a:spcPts val="1639"/>
                        </a:lnSpc>
                      </a:pP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вчителів-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мовників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39"/>
                        </a:lnSpc>
                      </a:pPr>
                      <a:r>
                        <a:rPr lang="uk-UA" sz="18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Ладика</a:t>
                      </a:r>
                      <a:r>
                        <a:rPr lang="uk-UA"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195">
                <a:tc>
                  <a:txBody>
                    <a:bodyPr/>
                    <a:lstStyle/>
                    <a:p>
                      <a:pPr marL="68580">
                        <a:lnSpc>
                          <a:spcPts val="1645"/>
                        </a:lnSpc>
                      </a:pPr>
                      <a:r>
                        <a:rPr sz="1800" b="1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sz="18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суспільно-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природничо-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математематичних</a:t>
                      </a:r>
                      <a:r>
                        <a:rPr sz="1800" b="1" spc="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дисциплін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45"/>
                        </a:lnSpc>
                      </a:pPr>
                      <a:r>
                        <a:rPr lang="uk-UA" sz="1800" spc="-4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Омеляш</a:t>
                      </a:r>
                      <a:r>
                        <a:rPr lang="uk-UA" sz="18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Ю.В.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195">
                <a:tc>
                  <a:txBody>
                    <a:bodyPr/>
                    <a:lstStyle/>
                    <a:p>
                      <a:pPr marL="68580">
                        <a:lnSpc>
                          <a:spcPts val="1645"/>
                        </a:lnSpc>
                      </a:pP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sz="18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трудового</a:t>
                      </a:r>
                      <a:r>
                        <a:rPr sz="18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 </a:t>
                      </a:r>
                      <a:r>
                        <a:rPr sz="1800" b="1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образотворчого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мистецтва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45"/>
                        </a:lnSpc>
                      </a:pPr>
                      <a:r>
                        <a:rPr sz="18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uk-UA" sz="1800" spc="-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айко</a:t>
                      </a:r>
                      <a:r>
                        <a:rPr lang="uk-UA" sz="18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О.С.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68580">
                        <a:lnSpc>
                          <a:spcPts val="1645"/>
                        </a:lnSpc>
                      </a:pPr>
                      <a:r>
                        <a:rPr sz="1800" b="1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sz="18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фізичного</a:t>
                      </a:r>
                      <a:r>
                        <a:rPr sz="1800" b="1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виховання</a:t>
                      </a:r>
                      <a:r>
                        <a:rPr sz="18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ритміки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45"/>
                        </a:lnSpc>
                      </a:pPr>
                      <a:r>
                        <a:rPr lang="uk-UA" sz="18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Жарська Л.М.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DEEBF7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68580">
                        <a:lnSpc>
                          <a:spcPts val="1645"/>
                        </a:lnSpc>
                      </a:pPr>
                      <a:r>
                        <a:rPr sz="18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класних</a:t>
                      </a:r>
                      <a:r>
                        <a:rPr sz="1800" b="1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керівників</a:t>
                      </a:r>
                      <a:r>
                        <a:rPr sz="18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sz="1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вихователів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45"/>
                        </a:lnSpc>
                      </a:pPr>
                      <a:r>
                        <a:rPr lang="uk-UA" sz="1800" spc="-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Зуєнко</a:t>
                      </a:r>
                      <a:r>
                        <a:rPr lang="uk-UA" sz="18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О.В.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509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228600"/>
            <a:ext cx="11022330" cy="6138540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10"/>
              </a:spcBef>
            </a:pP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095"/>
              </a:lnSpc>
              <a:spcBef>
                <a:spcPts val="130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цілісна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структура,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успішній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267970" algn="just">
              <a:lnSpc>
                <a:spcPct val="75000"/>
              </a:lnSpc>
              <a:spcBef>
                <a:spcPts val="295"/>
              </a:spcBef>
              <a:tabLst>
                <a:tab pos="2900680" algn="l"/>
              </a:tabLst>
            </a:pP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виховання. 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моральне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школярів,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100"/>
              </a:lnSpc>
              <a:spcBef>
                <a:spcPts val="131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r>
              <a:rPr sz="24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sz="24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sz="24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–виховання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учня,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</a:t>
            </a:r>
            <a:r>
              <a:rPr lang="uk-UA"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успадкування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надбань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розвиненої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моральної,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естетичної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правової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прищеплення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комплексу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загальнолюдських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патріотично-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норм,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правил,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ідеалів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100"/>
              </a:lnSpc>
              <a:spcBef>
                <a:spcPts val="13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Очікуваний</a:t>
            </a:r>
            <a:r>
              <a:rPr sz="24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sz="24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цілісної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algn="just">
              <a:lnSpc>
                <a:spcPts val="1800"/>
              </a:lnSpc>
            </a:pP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позицію,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вдосконалює,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уміє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керувати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430530" algn="just">
              <a:lnSpc>
                <a:spcPct val="75000"/>
              </a:lnSpc>
              <a:spcBef>
                <a:spcPts val="300"/>
              </a:spcBef>
            </a:pP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здоров`ям,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достатній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100"/>
              </a:lnSpc>
              <a:spcBef>
                <a:spcPts val="13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здійснювалася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освіту»,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«Нова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школа»,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6054" y="16412"/>
            <a:ext cx="11219892" cy="65998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здійснювалась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напрямів: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9255" indent="-376555" algn="just">
              <a:lnSpc>
                <a:spcPct val="100000"/>
              </a:lnSpc>
              <a:spcBef>
                <a:spcPts val="1550"/>
              </a:spcBef>
              <a:buClr>
                <a:srgbClr val="385622"/>
              </a:buClr>
              <a:buFont typeface="Microsoft Sans Serif"/>
              <a:buChar char="•"/>
              <a:tabLst>
                <a:tab pos="389255" algn="l"/>
              </a:tabLst>
            </a:pP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3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3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правове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4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4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4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родинно-</a:t>
            </a:r>
            <a:r>
              <a:rPr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сімейне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3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моральне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5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профорієнтаційне</a:t>
            </a:r>
            <a:r>
              <a:rPr sz="24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3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превентивне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4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indent="-304800" algn="just">
              <a:lnSpc>
                <a:spcPct val="100000"/>
              </a:lnSpc>
              <a:spcBef>
                <a:spcPts val="1550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2976" y="2409570"/>
            <a:ext cx="12318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solidFill>
                  <a:srgbClr val="385622"/>
                </a:solidFill>
                <a:latin typeface="Microsoft Sans Serif"/>
                <a:cs typeface="Microsoft Sans Serif"/>
              </a:rPr>
              <a:t>•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976" y="4561788"/>
            <a:ext cx="12318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solidFill>
                  <a:srgbClr val="385622"/>
                </a:solidFill>
                <a:latin typeface="Microsoft Sans Serif"/>
                <a:cs typeface="Microsoft Sans Serif"/>
              </a:rPr>
              <a:t>•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838" y="141962"/>
            <a:ext cx="11273155" cy="679224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17500" marR="109220" indent="-304800" algn="just">
              <a:lnSpc>
                <a:spcPts val="2510"/>
              </a:lnSpc>
              <a:spcBef>
                <a:spcPts val="28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Основною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патріота,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розвиненої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зрілої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протистояти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ворогам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асоціальним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впливам,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проблеми,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творити 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оточуючий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5080" indent="466090" algn="just">
              <a:lnSpc>
                <a:spcPct val="95000"/>
              </a:lnSpc>
              <a:spcBef>
                <a:spcPts val="1845"/>
              </a:spcBef>
            </a:pPr>
            <a:r>
              <a:rPr sz="24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засадах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загальнолюдських,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полікультурних,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морально-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духовного,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дитини,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зрілої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</a:t>
            </a:r>
            <a:r>
              <a:rPr sz="24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6120" algn="just">
              <a:lnSpc>
                <a:spcPts val="2575"/>
              </a:lnSpc>
              <a:spcBef>
                <a:spcPts val="1764"/>
              </a:spcBef>
            </a:pP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здійснювалась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річним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планом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враховували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відображалися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виховних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 </a:t>
            </a:r>
            <a:r>
              <a:rPr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6120" algn="just">
              <a:lnSpc>
                <a:spcPts val="2575"/>
              </a:lnSpc>
              <a:spcBef>
                <a:spcPts val="1764"/>
              </a:spcBef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6120" algn="just">
              <a:lnSpc>
                <a:spcPts val="2575"/>
              </a:lnSpc>
              <a:spcBef>
                <a:spcPts val="1764"/>
              </a:spcBef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6120" algn="just">
              <a:lnSpc>
                <a:spcPts val="2575"/>
              </a:lnSpc>
              <a:spcBef>
                <a:spcPts val="1764"/>
              </a:spcBef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6120" algn="just">
              <a:lnSpc>
                <a:spcPts val="2575"/>
              </a:lnSpc>
              <a:spcBef>
                <a:spcPts val="1764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307ED3E-2632-483E-9920-7E8CAA7EF4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4577502"/>
            <a:ext cx="94413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b="0" spc="-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4400" b="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розвиткова </a:t>
            </a:r>
            <a:r>
              <a:rPr sz="4400" b="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sz="4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A394F15-ED4E-4D3D-B4BB-9C4736B2BCA0}"/>
              </a:ext>
            </a:extLst>
          </p:cNvPr>
          <p:cNvSpPr txBox="1"/>
          <p:nvPr/>
        </p:nvSpPr>
        <p:spPr>
          <a:xfrm>
            <a:off x="583750" y="5410200"/>
            <a:ext cx="11516157" cy="80663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30835">
              <a:lnSpc>
                <a:spcPct val="100000"/>
              </a:lnSpc>
              <a:spcBef>
                <a:spcPts val="530"/>
              </a:spcBef>
              <a:tabLst>
                <a:tab pos="3168650" algn="l"/>
                <a:tab pos="4192904" algn="l"/>
                <a:tab pos="4487545" algn="l"/>
                <a:tab pos="6003925" algn="l"/>
                <a:tab pos="6831330" algn="l"/>
              </a:tabLst>
            </a:pPr>
            <a:r>
              <a:rPr sz="24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розвиткова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згідно з нормативними д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окументами</a:t>
            </a:r>
            <a:r>
              <a:rPr lang="ru-RU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</a:t>
            </a:r>
            <a:r>
              <a:rPr lang="ru-RU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lang="ru-RU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4800" y="304800"/>
            <a:ext cx="11378565" cy="592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8135" algn="just">
              <a:spcBef>
                <a:spcPts val="100"/>
              </a:spcBef>
            </a:pP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слухового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сприймання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вимови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sz="2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ТПМ,</a:t>
            </a:r>
            <a:r>
              <a:rPr sz="2400" spc="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400" spc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sz="24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інтелектуальними</a:t>
            </a:r>
            <a:r>
              <a:rPr sz="2400" spc="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порушеннями,</a:t>
            </a:r>
            <a:r>
              <a:rPr sz="2400" spc="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наскрізна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лінія,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будується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sz="24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корекційна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спеціальній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школі.</a:t>
            </a:r>
            <a:r>
              <a:rPr sz="2400" spc="16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sz="2400" spc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400" spc="1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sz="2400" spc="1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слуху,</a:t>
            </a:r>
            <a:r>
              <a:rPr sz="2400" spc="16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тяжкими</a:t>
            </a:r>
            <a:r>
              <a:rPr sz="2400" spc="16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sz="2400" spc="16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мовлення,</a:t>
            </a:r>
            <a:r>
              <a:rPr sz="2400" spc="16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інтелектуальними</a:t>
            </a:r>
            <a:r>
              <a:rPr sz="2400" spc="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sz="2400" spc="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повноцінного</a:t>
            </a:r>
            <a:r>
              <a:rPr sz="2400" spc="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sz="2400" spc="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sz="2400" spc="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sz="2400" spc="5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400" spc="1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16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sz="2400" spc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розбірливого,</a:t>
            </a:r>
            <a:r>
              <a:rPr sz="2400" spc="16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</a:t>
            </a:r>
            <a:r>
              <a:rPr sz="2400" spc="16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усного</a:t>
            </a:r>
            <a:r>
              <a:rPr sz="2400" spc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мовлення,</a:t>
            </a:r>
            <a:r>
              <a:rPr sz="2400" spc="16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комунікативної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компетентності.</a:t>
            </a:r>
            <a:r>
              <a:rPr sz="2400" spc="9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sz="2400" spc="9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sz="2400" spc="9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96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sz="2400" spc="96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sz="2400" spc="9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покращенню</a:t>
            </a:r>
            <a:r>
              <a:rPr sz="2400" spc="96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2400" spc="9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корекційної 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Вчителі-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розвиткових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4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технології,</a:t>
            </a:r>
            <a:r>
              <a:rPr sz="24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sz="24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sz="24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РЕСS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системи,</a:t>
            </a:r>
            <a:r>
              <a:rPr sz="24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казкотерапію,</a:t>
            </a:r>
            <a:r>
              <a:rPr sz="24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sz="24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гейміфікації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sz="24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альтернативної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соціалізації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учнів.</a:t>
            </a:r>
            <a:r>
              <a:rPr sz="24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відеозаписи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Найзручнішою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розвиткової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учнів,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навчались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застосуванням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навчання,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індивідуальних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відеозв’язок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4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мобільних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застосунках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Viber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217736-2988-4579-9BB4-D818E55F4B5D}"/>
              </a:ext>
            </a:extLst>
          </p:cNvPr>
          <p:cNvSpPr txBox="1"/>
          <p:nvPr/>
        </p:nvSpPr>
        <p:spPr>
          <a:xfrm>
            <a:off x="304800" y="358592"/>
            <a:ext cx="11582400" cy="6499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 забезпечує навчання на трьох рівнях загальної середньої освіти: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початкова освіта - 1-4 класи,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базова середня освіта - 5-10 класи,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профільна середня освіта - 11-12(13) класи.</a:t>
            </a:r>
          </a:p>
          <a:p>
            <a:pPr lvl="0" algn="just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Освітня програма  розроблена на основі відповідної типової освітньої програми для дітей із порушенням слуху, а також  адаптована/модифікована на основі типової освітньої програми, розробленої під керівництвом Савченко О.Я., з метою впровадження освітньої реформи НУШ.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Вона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обов’язковому порядку містить корекційно-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розвитковий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виховний складники, що враховують специфіку розвитку та потреби учнів. У школі забезпечується психолого-педагогічний супровід, надаються психолого-педагогічні та корекційно-розвиткові послуги. Для учнів (вихованців) з порушеннями слуху,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тяжкими порушеннями мовлення, складними порушеннями розвитку - дані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послуги (допомога) спрямовані на максимальне збереження та розвиток залишкового слуху, формування вимови, розвиток усного мовлення дітей із спостереженням за динамікою розвитку їх слухової функції; компенсаторний розвиток з використанням української жестової мови,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білінгвальний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підхід до якісного засвоєння навчального матеріалу з усіх навчальних предметів (інтегрованих курсів).</a:t>
            </a:r>
          </a:p>
        </p:txBody>
      </p:sp>
    </p:spTree>
    <p:extLst>
      <p:ext uri="{BB962C8B-B14F-4D97-AF65-F5344CB8AC3E}">
        <p14:creationId xmlns:p14="http://schemas.microsoft.com/office/powerpoint/2010/main" val="504036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1" y="186360"/>
            <a:ext cx="9144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0" spc="-25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4000" b="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2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4000" b="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1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2976" y="946480"/>
            <a:ext cx="11161395" cy="59718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>
              <a:lnSpc>
                <a:spcPts val="2100"/>
              </a:lnSpc>
              <a:spcBef>
                <a:spcPts val="105"/>
              </a:spcBef>
            </a:pP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проводилось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800"/>
              </a:lnSpc>
              <a:tabLst>
                <a:tab pos="2974975" algn="l"/>
              </a:tabLst>
            </a:pP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284605">
              <a:lnSpc>
                <a:spcPct val="75000"/>
              </a:lnSpc>
              <a:spcBef>
                <a:spcPts val="300"/>
              </a:spcBef>
            </a:pP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діяльності,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оцінюють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інституційного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аудиту,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✔</a:t>
            </a:r>
            <a:r>
              <a:rPr sz="2400" spc="-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(поглиблене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вивчення).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sz="24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14629" indent="278765">
              <a:lnSpc>
                <a:spcPct val="75000"/>
              </a:lnSpc>
              <a:spcBef>
                <a:spcPts val="1895"/>
              </a:spcBef>
            </a:pP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технології,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здобувачами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ключовими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компетентностями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наскрізними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уміннями.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79">
              <a:lnSpc>
                <a:spcPts val="2100"/>
              </a:lnSpc>
              <a:spcBef>
                <a:spcPts val="1300"/>
              </a:spcBef>
            </a:pP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спеціальній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реалізуються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траєкторії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учнів,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здобувають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800"/>
              </a:lnSpc>
            </a:pP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формою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(педагогічним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патронажем),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27355">
              <a:lnSpc>
                <a:spcPct val="75000"/>
              </a:lnSpc>
              <a:spcBef>
                <a:spcPts val="300"/>
              </a:spcBef>
            </a:pP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дисциплін,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ставляться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цілі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конкретної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теми,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обираються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оптимальні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навчанння.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1465">
              <a:lnSpc>
                <a:spcPts val="2100"/>
              </a:lnSpc>
              <a:spcBef>
                <a:spcPts val="131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Переважна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0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напрацювання.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00"/>
              </a:lnSpc>
              <a:spcBef>
                <a:spcPts val="1295"/>
              </a:spcBef>
            </a:pP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показав,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календарного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30504">
              <a:lnSpc>
                <a:spcPct val="75000"/>
              </a:lnSpc>
              <a:spcBef>
                <a:spcPts val="300"/>
              </a:spcBef>
            </a:pP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тієї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теми,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2976" y="1004773"/>
            <a:ext cx="11215624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0"/>
              </a:spcBef>
            </a:pPr>
            <a:r>
              <a:rPr sz="24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визначило,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976" y="4295902"/>
            <a:ext cx="8003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задоволені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умовами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90600" y="2345499"/>
            <a:ext cx="6096635" cy="4291965"/>
            <a:chOff x="850163" y="2338410"/>
            <a:chExt cx="6096635" cy="429196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163" y="2338410"/>
              <a:ext cx="6096259" cy="20192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163" y="4725166"/>
              <a:ext cx="6082527" cy="1904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084" y="46264"/>
            <a:ext cx="1144422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sz="44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УПРАВЛІНСЬКІ</a:t>
            </a:r>
            <a:r>
              <a:rPr sz="4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sz="4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4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4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4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3230" y="1413305"/>
            <a:ext cx="11305540" cy="5462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" algn="just">
              <a:lnSpc>
                <a:spcPts val="2310"/>
              </a:lnSpc>
              <a:spcBef>
                <a:spcPts val="95"/>
              </a:spcBef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Річне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</a:t>
            </a:r>
            <a:r>
              <a:rPr lang="uk-UA"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ється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Річний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школи,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350" algn="just">
              <a:lnSpc>
                <a:spcPts val="2310"/>
              </a:lnSpc>
              <a:spcBef>
                <a:spcPts val="95"/>
              </a:spcBef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аходів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</a:t>
            </a:r>
            <a:r>
              <a:rPr lang="uk-UA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ується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едагогічної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річного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4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зрозумілими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процесу,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</a:t>
            </a:r>
            <a:r>
              <a:rPr lang="uk-UA" sz="2400" spc="-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ють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наступні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5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аналітичну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3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перспективний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станом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викладання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3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тематичного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4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засідань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едагогічної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6985" indent="-304800" algn="just">
              <a:lnSpc>
                <a:spcPct val="75000"/>
              </a:lnSpc>
              <a:spcBef>
                <a:spcPts val="1895"/>
              </a:spcBef>
              <a:buClr>
                <a:srgbClr val="385622"/>
              </a:buClr>
              <a:buFont typeface="Microsoft Sans Serif"/>
              <a:buChar char="•"/>
              <a:tabLst>
                <a:tab pos="317500" algn="l"/>
                <a:tab pos="2265045" algn="l"/>
                <a:tab pos="3496945" algn="l"/>
                <a:tab pos="4033520" algn="l"/>
                <a:tab pos="5299710" algn="l"/>
                <a:tab pos="5847080" algn="l"/>
                <a:tab pos="8021955" algn="l"/>
              </a:tabLst>
            </a:pP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циклограму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наказів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довідок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аналітичної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5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кадрову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політику</a:t>
            </a:r>
            <a:r>
              <a:rPr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spcBef>
                <a:spcPts val="123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засадах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людиноцентризму.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1" y="36739"/>
            <a:ext cx="5663692" cy="7114127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395"/>
              </a:spcBef>
            </a:pPr>
            <a:r>
              <a:rPr lang="uk-UA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0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з </a:t>
            </a:r>
            <a:r>
              <a:rPr lang="en-US" sz="20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IX/</a:t>
            </a:r>
            <a:r>
              <a:rPr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</a:t>
            </a:r>
            <a:r>
              <a:rPr sz="20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</a:t>
            </a:r>
            <a:r>
              <a:rPr lang="uk-UA" sz="2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00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илася</a:t>
            </a:r>
            <a:r>
              <a:rPr lang="uk-UA" sz="2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u="sng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</a:t>
            </a:r>
            <a:r>
              <a:rPr sz="2000" b="1" u="sng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</a:t>
            </a:r>
            <a:r>
              <a:rPr lang="uk-UA" sz="2000" b="1" u="sng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b="1" u="sng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u="sng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sz="2000" b="1" u="sng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u="sng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b="1" u="sng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такими формами:</a:t>
            </a:r>
            <a:endParaRPr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класно-</a:t>
            </a:r>
            <a:r>
              <a:rPr sz="1850" b="1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узагальнюючий</a:t>
            </a:r>
            <a:r>
              <a:rPr sz="185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uk-UA"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х,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обяг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семестрах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семестрах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самопідготовки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семестрі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185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фронтальний</a:t>
            </a:r>
            <a:r>
              <a:rPr sz="185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контроль:</a:t>
            </a:r>
            <a:endParaRPr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початку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85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ts val="105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endParaRPr lang="uk-UA" sz="185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ts val="105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sz="185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шкільної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endParaRPr lang="uk-UA" sz="185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ts val="105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endParaRPr lang="uk-UA" sz="185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185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семестри</a:t>
            </a:r>
            <a:r>
              <a:rPr sz="18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класних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журналів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особових</a:t>
            </a:r>
            <a:r>
              <a:rPr lang="uk-UA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endParaRPr lang="uk-UA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r>
              <a:rPr lang="uk-UA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учнів,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корекційної,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endParaRPr lang="uk-UA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endParaRPr lang="uk-UA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r>
              <a:rPr lang="uk-UA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гурткової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тематичного</a:t>
            </a:r>
            <a:r>
              <a:rPr sz="185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endParaRPr lang="uk-UA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endParaRPr lang="uk-UA" sz="1850" spc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r>
              <a:rPr lang="uk-UA"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поурочного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планування,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журналів </a:t>
            </a:r>
            <a:r>
              <a:rPr sz="185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інструктажів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uk-UA" sz="1850" spc="-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endParaRPr lang="uk-UA" sz="1850" spc="-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050"/>
              </a:lnSpc>
              <a:buClr>
                <a:srgbClr val="385622"/>
              </a:buClr>
              <a:tabLst>
                <a:tab pos="316865" algn="l"/>
              </a:tabLst>
            </a:pPr>
            <a:r>
              <a:rPr lang="uk-UA"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ТБ</a:t>
            </a:r>
            <a:r>
              <a:rPr lang="uk-UA"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БЖД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sz="185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sz="185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І,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семестри,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рік;</a:t>
            </a: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185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персональний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en-US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sz="185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вчителів,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атестувались</a:t>
            </a:r>
            <a:r>
              <a:rPr sz="18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185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sz="185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</a:t>
            </a:r>
            <a:r>
              <a:rPr lang="uk-UA" sz="185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7658" y="123825"/>
            <a:ext cx="3726942" cy="2975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185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850" b="1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налітичний</a:t>
            </a:r>
            <a:r>
              <a:rPr lang="uk-UA" sz="185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sz="185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7658" y="413648"/>
            <a:ext cx="5161915" cy="53508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0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</a:t>
            </a:r>
            <a:r>
              <a:rPr sz="185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185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знань,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185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marR="5080" indent="-304800">
              <a:lnSpc>
                <a:spcPct val="75200"/>
              </a:lnSpc>
              <a:buChar char="•"/>
              <a:tabLst>
                <a:tab pos="316865" algn="l"/>
                <a:tab pos="352425" algn="l"/>
              </a:tabLst>
            </a:pPr>
            <a:r>
              <a:rPr sz="1850" dirty="0">
                <a:solidFill>
                  <a:srgbClr val="385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185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знань,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sz="18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8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sz="185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авчання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образотворчого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marR="40005" indent="-304800">
              <a:lnSpc>
                <a:spcPct val="75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знань,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sz="18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8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sz="185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мови;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b="1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оглядовий</a:t>
            </a:r>
            <a:r>
              <a:rPr sz="185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контроль: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sz="185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календарно-тематичного</a:t>
            </a:r>
            <a:r>
              <a:rPr sz="18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зошитів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uk-UA"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мови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50" spc="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(поурочне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планування);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sz="18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щоденників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sz="18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185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класів.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85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</a:t>
            </a:r>
            <a:r>
              <a:rPr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r>
              <a:rPr sz="185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185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питань: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</a:t>
            </a:r>
            <a:r>
              <a:rPr sz="185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85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spcBef>
                <a:spcPts val="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185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правильності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sz="185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розкладів</a:t>
            </a:r>
            <a:r>
              <a:rPr sz="185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sz="18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гуртків;</a:t>
            </a:r>
            <a:r>
              <a:rPr sz="185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</a:t>
            </a:r>
            <a:r>
              <a:rPr sz="18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sz="185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школи;</a:t>
            </a:r>
            <a:endParaRPr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7658" y="4876800"/>
            <a:ext cx="273634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lang="uk-UA"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здоров′я</a:t>
            </a:r>
            <a:r>
              <a:rPr lang="uk-UA"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7658" y="5715000"/>
            <a:ext cx="499237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графіків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робіт,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уроків;</a:t>
            </a:r>
            <a:r>
              <a:rPr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предметних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тижнів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ТБ і БЖД.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інвентаризації</a:t>
            </a:r>
            <a:r>
              <a:rPr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майна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976" y="67670"/>
            <a:ext cx="8458200" cy="572593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lang="uk-UA" sz="2400" b="0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</a:t>
            </a:r>
            <a:r>
              <a:rPr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b="0" spc="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0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заплановані</a:t>
            </a:r>
            <a:r>
              <a:rPr sz="2400" b="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0" spc="-2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sz="2400" b="0" spc="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0" spc="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b="0" spc="-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едагогічних</a:t>
            </a:r>
            <a:r>
              <a:rPr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</a:t>
            </a:r>
            <a:r>
              <a:rPr sz="2400" b="0" spc="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0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</a:t>
            </a:r>
            <a:r>
              <a:rPr lang="uk-UA"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b="0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илися</a:t>
            </a:r>
            <a:r>
              <a:rPr lang="uk-UA"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вчасно</a:t>
            </a:r>
            <a:r>
              <a:rPr sz="24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833" y="914400"/>
            <a:ext cx="11244580" cy="5478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виконана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ущільнення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</a:pP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приділяла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увагу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кадровій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політиці.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– 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6р.р. було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45" indent="-34734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6004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підбір та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розстановк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тарифікаці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57480" algn="just">
              <a:lnSpc>
                <a:spcPct val="75000"/>
              </a:lnSpc>
              <a:spcBef>
                <a:spcPts val="5"/>
              </a:spcBef>
            </a:pP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складу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працівників,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відповідно всі необхідні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ведеться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працівників,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ведуться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особові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працівників.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організована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систематична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звітності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плинності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кадрів,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відпусток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57480" algn="just">
              <a:lnSpc>
                <a:spcPct val="75000"/>
              </a:lnSpc>
              <a:spcBef>
                <a:spcPts val="5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уло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своєчасну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видачу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наказів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кадрових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endParaRPr lang="uk-UA" sz="24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Інструкції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ділової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своєчасну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розробку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безпечних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нешкідливих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ормативних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праці,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виконувались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spc="-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spc="-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персональних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даних».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протидії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корупції,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реалізовувалась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 </a:t>
            </a:r>
            <a:r>
              <a:rPr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CED989-3CF7-4DF8-A969-98CB90542270}"/>
              </a:ext>
            </a:extLst>
          </p:cNvPr>
          <p:cNvSpPr txBox="1"/>
          <p:nvPr/>
        </p:nvSpPr>
        <p:spPr>
          <a:xfrm>
            <a:off x="381000" y="227817"/>
            <a:ext cx="11430000" cy="3985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освітню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«Так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академічній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вчителів,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батьків,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щодо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«Дотримання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uk-UA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хаб</a:t>
            </a:r>
            <a:r>
              <a:rPr lang="uk-UA"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«Академічна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доброчесність</a:t>
            </a:r>
            <a:r>
              <a:rPr lang="uk-UA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uk-UA"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шлях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успіху»;</a:t>
            </a:r>
          </a:p>
          <a:p>
            <a:pPr marL="12700" algn="just">
              <a:lnSpc>
                <a:spcPct val="100000"/>
              </a:lnSpc>
              <a:buClr>
                <a:srgbClr val="385622"/>
              </a:buClr>
              <a:tabLst>
                <a:tab pos="316865" algn="l"/>
              </a:tabLst>
            </a:pP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267335" indent="-304800" algn="just">
              <a:lnSpc>
                <a:spcPct val="75000"/>
              </a:lnSpc>
              <a:buClr>
                <a:srgbClr val="385622"/>
              </a:buClr>
              <a:buFont typeface="Microsoft Sans Serif"/>
              <a:buChar char="•"/>
              <a:tabLst>
                <a:tab pos="317500" algn="l"/>
              </a:tabLst>
            </a:pP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uk-UA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</a:t>
            </a:r>
            <a:r>
              <a:rPr lang="uk-UA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доброчесного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освітнього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uk-UA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</a:p>
          <a:p>
            <a:pPr marL="12700" marR="267335" algn="just">
              <a:lnSpc>
                <a:spcPct val="75000"/>
              </a:lnSpc>
              <a:buClr>
                <a:srgbClr val="385622"/>
              </a:buClr>
              <a:tabLst>
                <a:tab pos="317500" algn="l"/>
              </a:tabLst>
            </a:pPr>
            <a:endParaRPr lang="uk-UA" sz="24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67335" algn="just">
              <a:lnSpc>
                <a:spcPct val="75000"/>
              </a:lnSpc>
              <a:buClr>
                <a:srgbClr val="385622"/>
              </a:buClr>
              <a:tabLst>
                <a:tab pos="317500" algn="l"/>
              </a:tabLst>
            </a:pPr>
            <a:r>
              <a:rPr lang="uk-UA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молоддю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процесі»;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ct val="100000"/>
              </a:lnSpc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uk-UA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uk-UA"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«Академічна</a:t>
            </a:r>
            <a:r>
              <a:rPr lang="uk-UA"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доброчесність</a:t>
            </a:r>
            <a:r>
              <a:rPr lang="uk-UA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дії».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endParaRPr lang="uk-UA" sz="2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Спеціальна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веб-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сайт,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algn="just">
              <a:lnSpc>
                <a:spcPts val="1260"/>
              </a:lnSpc>
            </a:pPr>
            <a:endParaRPr lang="uk-UA" sz="2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Фейсбук,</a:t>
            </a:r>
            <a:r>
              <a:rPr lang="uk-UA" sz="240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uk-UA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оприлюднюється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uk-UA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algn="just">
              <a:lnSpc>
                <a:spcPts val="1260"/>
              </a:lnSpc>
            </a:pPr>
            <a:endParaRPr lang="uk-UA" sz="24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2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90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5118" y="64769"/>
            <a:ext cx="1045728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23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УКРІПЛЕННЯ</a:t>
            </a:r>
            <a:r>
              <a:rPr sz="3200" b="1" spc="100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spc="100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НАВЧАЛЬНО-</a:t>
            </a:r>
            <a:r>
              <a:rPr sz="3200" b="1" spc="-17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МАТЕРІАЛЬНОЇ</a:t>
            </a:r>
            <a:r>
              <a:rPr sz="3200" b="1" spc="10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95" dirty="0">
                <a:solidFill>
                  <a:srgbClr val="843B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49C31-1767-455F-87ED-16248B169BA9}"/>
              </a:ext>
            </a:extLst>
          </p:cNvPr>
          <p:cNvSpPr txBox="1"/>
          <p:nvPr/>
        </p:nvSpPr>
        <p:spPr>
          <a:xfrm>
            <a:off x="429065" y="543603"/>
            <a:ext cx="11125200" cy="6418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Закупівлі, оновлення предметів та обладнання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1.1.Придбано: 2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мультиборди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EdPro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діагоналлю 75” (1 з них - 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кошти </a:t>
            </a:r>
            <a:r>
              <a:rPr lang="uk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благодiйника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та 10 нових ноутбуків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Lenovo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кошти </a:t>
            </a:r>
            <a:r>
              <a:rPr lang="uk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благодiйника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-функціонування 2 навчальних комплексів з моноблоками «CBІT ЗВУКІВ»;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-функціонування 3 інтерактивних дошок, діапроекторів;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1.2.Отримано, як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благодiйну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допомогу від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-компанії ЕПАМ СИСТЕМ: столи,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стiльцi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крісла, дошки, шафи та індивідуальні шафки, зволожувачі повітря, дивани та пуфи в дитячу кімнату, спортивне спорядження;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1.3.Отримано за кошти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благодiйника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ліжка односпальні букові в кількості 20 штук.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1.4.Отримано за кошти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благодiйника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матраци 20 штук.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1.5.Bci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закупiвлi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із серпня 2020р. проводимо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самостiйно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1.6.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Інтерактивна дошка (1),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генератор (3),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кухонне обладнання, спортивне обладнання, спальні набори, дитячі комплекти зимового одягу, двоярусні ліжка, 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05C376-54FB-4772-8236-24D83871496E}"/>
              </a:ext>
            </a:extLst>
          </p:cNvPr>
          <p:cNvSpPr txBox="1"/>
          <p:nvPr/>
        </p:nvSpPr>
        <p:spPr>
          <a:xfrm>
            <a:off x="304800" y="152400"/>
            <a:ext cx="11277600" cy="269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телевізор, обігрівачі, планшети,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хромбуки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ковдри релаксаційні для дітей з ООП, побутова техніка (пральна машина, пилосмок, праска, чайник, мікрохвильова піч, сушарки) 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1.7.Мікроавтобус Мерседес Спринтер(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коштом благодійника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1.8.Завдяки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спiвпраці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iз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IТ-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компанiєю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ЕПАМ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Системз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отримано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благодiйну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D841E-B1A9-4D29-881A-A2EAA45B94DD}"/>
              </a:ext>
            </a:extLst>
          </p:cNvPr>
          <p:cNvSpPr txBox="1"/>
          <p:nvPr/>
        </p:nvSpPr>
        <p:spPr>
          <a:xfrm>
            <a:off x="304800" y="2971800"/>
            <a:ext cx="11277600" cy="319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(десять)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ноутбуків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- 5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моніторів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- 15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п’ятнадцять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 (два) 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діапроектори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свічі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мережi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Разом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коштом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благодійників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1836488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635CA-7F7E-4B8C-82F4-4231CC70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152400"/>
            <a:ext cx="3954984" cy="615553"/>
          </a:xfrm>
        </p:spPr>
        <p:txBody>
          <a:bodyPr/>
          <a:lstStyle/>
          <a:p>
            <a:r>
              <a:rPr lang="uk-UA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коштів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1FE07-2349-4F11-8595-3F1CD40FD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7953"/>
            <a:ext cx="6302591" cy="60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9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E7996F-A9A9-4AA7-BA7D-A1F6481839B4}"/>
              </a:ext>
            </a:extLst>
          </p:cNvPr>
          <p:cNvSpPr txBox="1"/>
          <p:nvPr/>
        </p:nvSpPr>
        <p:spPr>
          <a:xfrm>
            <a:off x="533400" y="228600"/>
            <a:ext cx="11125200" cy="6429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endParaRPr lang="uk-UA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Колб Денис -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Чемпіонат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 медаль.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Куприч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Соломія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Чемпіонат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легка атлетика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 медаль.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Трум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Давид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Кубок світу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кліткові шашки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м.Тчев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Польща)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бронзова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медаль.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Ростислав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Гадуп’як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Міжнародні змагання (Швейцарія),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Чемпіонат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 області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футзал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бронзова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медаль.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4-10 класів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Чемпіонат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 області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малий теніс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нишук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Олег - Всеукраїнський творчий конкурс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образотворче мистецтво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Колб Денис - Всеукраїнський творчий конкурс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образотворче мистецтво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Возняк Юрій - Всеукраїнський творчий конкурс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образотворче мистецтво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4-6 класів - Всеукраїнський творчий конкурс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вокальне мистецтво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2-их класів - Всеукраїнський творчий конкурс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школи - Міжнародний фестиваль-конкурс мистецтв 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Festival of Arts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вокал, хореографія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7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1AF44A-5E64-4F08-8446-8A95247CD968}"/>
              </a:ext>
            </a:extLst>
          </p:cNvPr>
          <p:cNvSpPr txBox="1"/>
          <p:nvPr/>
        </p:nvSpPr>
        <p:spPr>
          <a:xfrm>
            <a:off x="342900" y="21771"/>
            <a:ext cx="11506200" cy="688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покращення якості навчання, на базі школи діють творчі майстерні: «Дивосвіт» (підготовка до ЗНО/НМТ з української мови), «Стежками духовності»,  «Основи медицини» (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допрофільний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 підготовки до вступу в медичну академію), 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SPEK up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(поглиблене вивчення англійської мови). КЗ ЛОР «Львівська спеціальна школа Марії Покрови» пишається своїми досягненнями в інклюзивному навчанні. Із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.2020р. відкрито дошкільну групу «ДЗВІНОЧОК». Напрямом роботи групи є формування комунікативних 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дітей дошкільного віку з порушенням слуху, тяжкими порушеннями мовлення та складними порушеннями розвитку. Випускники дошкільної групи продовжують навчання в загальноосвітніх закладах, на інклюзії або у спеціальній школі.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2021 року, за бажанням батьків, формуються експериментальні класи дітей із порушенням слуху, які навчаються усним мовленням (без використання УЖМ). Учні класу отримали ранню допомогу у діагностиці, слухопротезуванні і реабілітації на базі школи. Діти успішно опановують програму навчання, набуваючи ключових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згідно програми НУШ. На основі реалізації діяльнісного підходу, педагогіки партнерства, розвитку наскрізних змістових ліній, педагоги і батьки спостерігають значний прогрес у розвитку своїх дітей.</a:t>
            </a:r>
          </a:p>
        </p:txBody>
      </p:sp>
    </p:spTree>
    <p:extLst>
      <p:ext uri="{BB962C8B-B14F-4D97-AF65-F5344CB8AC3E}">
        <p14:creationId xmlns:p14="http://schemas.microsoft.com/office/powerpoint/2010/main" val="100648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8B7F4-7490-4FA5-9F3E-966FBBF187B7}"/>
              </a:ext>
            </a:extLst>
          </p:cNvPr>
          <p:cNvSpPr txBox="1"/>
          <p:nvPr/>
        </p:nvSpPr>
        <p:spPr>
          <a:xfrm>
            <a:off x="533400" y="228600"/>
            <a:ext cx="11125200" cy="655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та випускники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КЗ ЛОР «Львівська спеціальна школа Марії Покрови» - призери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ігор 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(02.03.2024р.- 12.03.2024р. </a:t>
            </a:r>
            <a:r>
              <a:rPr lang="uk-UA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м.Ерзурум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Туреччина) Всього </a:t>
            </a:r>
            <a:r>
              <a:rPr lang="uk-UA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дефлімпійська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збірна України здобула рекордні 18 нагород: дев'ять «золотих», п'ять «срібних» та чотири «бронзові»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зародився в Шотландії в добу пізнього середньовіччя. Перша письмова згадка про гру датується 1541 роком. Камінь для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керлінгу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поверхні якого вибита дата його виготовлення «1511 рік», знайдений на дні осушеного ставка в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Данблейні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Пітеру Брейгелю Старшому належать дві картини від 1565, на яких зображені гравці в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Шотландці поширили гру у світі, надто в Канаді, США та в континентальній Європі. Станом на сьогодні в неї грають також в Японії, Кореї, Китаї, Австралії та Новій Зеландії.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Гливка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Тетяна Степанівна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HLYVKA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Tetiana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випускниця школи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</a:t>
            </a:r>
            <a:r>
              <a:rPr lang="uk-UA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нагороджена орденом княгині Ольги 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ступеня 14.03.2024р.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41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8EB8C7-8B73-4C27-96A7-11C41B3A6730}"/>
              </a:ext>
            </a:extLst>
          </p:cNvPr>
          <p:cNvSpPr txBox="1"/>
          <p:nvPr/>
        </p:nvSpPr>
        <p:spPr>
          <a:xfrm>
            <a:off x="304800" y="16412"/>
            <a:ext cx="11430000" cy="7269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айстер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іжнародного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2016 року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 ХІХ зимових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ігор - 7 місце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2022 року – 1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ЧС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спорт і туризм 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Тренер: Марченко І.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Якимець Катерина Іванівна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YAKYMETS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Kateryna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випускниця школи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</a:t>
            </a:r>
            <a:r>
              <a:rPr lang="uk-UA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нагороджена орденом княгині Ольги 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ступеня 14.03.2024р.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9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25F7C1-61E5-44A8-A31C-6BEC18DED650}"/>
              </a:ext>
            </a:extLst>
          </p:cNvPr>
          <p:cNvSpPr txBox="1"/>
          <p:nvPr/>
        </p:nvSpPr>
        <p:spPr>
          <a:xfrm>
            <a:off x="304800" y="0"/>
            <a:ext cx="11582400" cy="670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майстер спорту України міжнародного класу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2016 року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часник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ХІХ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езультат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ХІХ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- 7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2022 року – 1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ЧС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Дабл-Мікст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– 1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ЧС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спорт 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похід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Тренер: Марченко І.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Колб Денис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Вікторович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Kolb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Denys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учень 11 класу школи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шахи)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нагороджений медаллю «За працю і звитягу» 14.03.2024р.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3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BF1D82-1C38-4385-BF6F-04BD549FA070}"/>
              </a:ext>
            </a:extLst>
          </p:cNvPr>
          <p:cNvSpPr txBox="1"/>
          <p:nvPr/>
        </p:nvSpPr>
        <p:spPr>
          <a:xfrm>
            <a:off x="266700" y="228600"/>
            <a:ext cx="11658600" cy="670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айстер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2022 року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2022 року –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ЧЄ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командний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рапид)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кращий результат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023 року – 1 місце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ЧС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командний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класика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зимові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дебютними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спортсмена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ІТ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Тренери: перший тренер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Опенишев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В., зараз тренує Ільницький І. – президент федерації України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Гульоватий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Ярослав Ігорович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HULOVATYY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Yaroslav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випускник школи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лижні перегони)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нагороджений орденом «За заслуги»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ступеня 14.03.2024р.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98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6FD51C-FD23-491B-9ABB-1B198E92F177}"/>
              </a:ext>
            </a:extLst>
          </p:cNvPr>
          <p:cNvSpPr txBox="1"/>
          <p:nvPr/>
        </p:nvSpPr>
        <p:spPr>
          <a:xfrm>
            <a:off x="457200" y="12895"/>
            <a:ext cx="11277600" cy="670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майстер спорту України міжнародного класу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збірній команді України з 2013 року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учасник 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зимових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ігор (2015р.) – 5 місце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скіатлоні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(10+10 км)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учасник ХІХ зимових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ігор (2019р.) - 4 місце (10 км вільний стиль)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2023 року – 1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ЧУ з спринту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вільним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стилем)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 хобі: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автоподорожі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Тренери: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Любіжанін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 (Львів), Глухих Г. (збірна України,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м.Київ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Єфанов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Роман Ігорович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YEFANOV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випускник школи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</a:t>
            </a:r>
            <a:r>
              <a:rPr lang="uk-UA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нагороджений медаллю «За працю і звитягу» 14.03.2024р.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93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E0545D-3FF6-46A4-B94C-F172BE2816AF}"/>
              </a:ext>
            </a:extLst>
          </p:cNvPr>
          <p:cNvSpPr txBox="1"/>
          <p:nvPr/>
        </p:nvSpPr>
        <p:spPr>
          <a:xfrm>
            <a:off x="381000" y="35169"/>
            <a:ext cx="11430000" cy="670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айстер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іжнародного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2017 року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часник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ХІХ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Дефлімпійських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- 7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2022 року – 2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ЧC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спорт 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Тренер: Марченко І.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Гаць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Русланович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HATS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Oleksandr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випускник школи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 спорту – </a:t>
            </a:r>
            <a:r>
              <a:rPr lang="uk-UA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керлінг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040"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нагороджений медаллю «За працю і звитягу» 14.03.2024р.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андидат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майстри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ахищає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честь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04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457C6-2572-4B3A-94D9-C21F99FE5D34}"/>
              </a:ext>
            </a:extLst>
          </p:cNvPr>
          <p:cNvSpPr txBox="1"/>
          <p:nvPr/>
        </p:nvSpPr>
        <p:spPr>
          <a:xfrm>
            <a:off x="304800" y="0"/>
            <a:ext cx="11582400" cy="692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збірній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2017 року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ращий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2019 року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кращий результат 2021 року -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зимові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Дефлімпійські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дебютними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спортсмена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спорт і туризм 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захоплення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5640"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Тренер: Марченко І.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Участь у конкурсах та фестивалях:</a:t>
            </a:r>
            <a:endParaRPr lang="uk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Міжнародний фестиваль «Київ єднає», номінація «Кіно і медіа» -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композиція «Місто Лева»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Конкурс 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Poetic frontline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вірш Христини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Кошулап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«Україна» у виконанні УЖМ учнями КЗ ЛОР ЛСШ Марії Покрови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Міжнародний фестиваль «Київ єднає», номінація «Кіно і медіа» -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композиція «Місто Лева»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м.Новояворівськ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одним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крилом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гран-прі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номінаціях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м.Львів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Великодні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- 202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85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FF4647-A975-43C2-B478-0790748FCF56}"/>
              </a:ext>
            </a:extLst>
          </p:cNvPr>
          <p:cNvSpPr txBox="1"/>
          <p:nvPr/>
        </p:nvSpPr>
        <p:spPr>
          <a:xfrm>
            <a:off x="495300" y="82891"/>
            <a:ext cx="11201400" cy="656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співпраця із  Львівська медична академія імені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Львівський художній ліцей;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УТОГ (Українське товариство глухих);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«Інваспорт»;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проект «Почуй лікаря»; ГО Громадський Рух «Соціальна єдність»;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культурно - мистецький проект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HOLUB ART HU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м.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Тчев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(Польща) -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Zesp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ół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wek Specjalnych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благодійна організація "Міжнародний благодійний фонд "Маленькі перемоги";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участь у благодійних фестивалях для збору коштів для ЗСУ у Львові та м. Аліканте (Іспанія);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обласна програма ментального здоров’я (практичний психолог);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інститут психічного здоров’я УКУ «Діти та війна, Навчання технік зцілення» ; 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допомога ЗСУ, плетіння маскувальних сіток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369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9B8D77-F38D-4ED5-BB1A-1D790912BD1D}"/>
              </a:ext>
            </a:extLst>
          </p:cNvPr>
          <p:cNvSpPr txBox="1"/>
          <p:nvPr/>
        </p:nvSpPr>
        <p:spPr>
          <a:xfrm>
            <a:off x="457200" y="152400"/>
            <a:ext cx="11277600" cy="6639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2020, 202</a:t>
            </a: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3, 2025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endParaRPr lang="uk-UA" sz="4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Бабаніна Анастасія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НМТ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Комунальний заклад вищої освіти «Львівська медична академія 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Вишневська Аліна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НМТ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Комунальний заклад вищої освіти «Львівська медична академія 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Шульгач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Сергій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НМТ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Комунальний заклад вищої освіти «Львівська медична академія 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Лунич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Юліана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НМТ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Комунальний заклад вищої освіти «Львівська медична академія 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Сенюга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Віталіна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НМТ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Комунальний заклад вищої освіти «Львівська медична академія 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Крупинського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Чепіль Юрій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співбесіда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Державний навчальний заклад "Львівське вище професійне художнє училище".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10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73E212-460F-46C7-A69D-D27ED5BC10C7}"/>
              </a:ext>
            </a:extLst>
          </p:cNvPr>
          <p:cNvSpPr txBox="1"/>
          <p:nvPr/>
        </p:nvSpPr>
        <p:spPr>
          <a:xfrm>
            <a:off x="381000" y="28135"/>
            <a:ext cx="11430000" cy="384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Стасишин Остап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співбесіда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Державний навчальний заклад "Львівське вище професійне художнє училище".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Гострий Нікіта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співбесіда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Державний навчальний заклад "Львівське вище професійне художнє училище".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Волчок Олексій (внутрішні іспити) – Дрогобицький педагогічний університет (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2025р. ще четверо випускників вступили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Львівський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прикладного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дизайн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(бюджет).</a:t>
            </a:r>
          </a:p>
        </p:txBody>
      </p:sp>
    </p:spTree>
    <p:extLst>
      <p:ext uri="{BB962C8B-B14F-4D97-AF65-F5344CB8AC3E}">
        <p14:creationId xmlns:p14="http://schemas.microsoft.com/office/powerpoint/2010/main" val="626735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A49700-AA29-474A-BCD6-F0BDE2B23D29}"/>
              </a:ext>
            </a:extLst>
          </p:cNvPr>
          <p:cNvSpPr txBox="1"/>
          <p:nvPr/>
        </p:nvSpPr>
        <p:spPr>
          <a:xfrm>
            <a:off x="323850" y="134428"/>
            <a:ext cx="11544300" cy="672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Важливим у школі є вивчення української мови. Специфіка навчання цього предмету - вивчення української мови: в середній школі (з 5 по 10 класи) основна увага йде на вивчення мовлення, щоб адаптувати та соціалізувати учнів для успішної інтеграції їх у соціум, а вже у 11 - 12 класах вивчення української мови змінює методику - вивчення мови як науки, цільова підготовка до ЗНО/НМТ.</a:t>
            </a:r>
          </a:p>
          <a:p>
            <a:pPr marL="2540" algn="ctr">
              <a:lnSpc>
                <a:spcPts val="2520"/>
              </a:lnSpc>
              <a:spcBef>
                <a:spcPts val="100"/>
              </a:spcBef>
            </a:pPr>
            <a:r>
              <a:rPr lang="uk-UA" sz="2400" u="sng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Місія</a:t>
            </a:r>
            <a:r>
              <a:rPr lang="uk-UA" sz="2400" u="sng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школи:</a:t>
            </a:r>
          </a:p>
          <a:p>
            <a:pPr marL="2540" algn="just">
              <a:lnSpc>
                <a:spcPts val="2520"/>
              </a:lnSpc>
              <a:spcBef>
                <a:spcPts val="100"/>
              </a:spcBef>
            </a:pP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Створення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сприятливих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навчання,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виховання,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реабілітації,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uk-UA"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особливими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</a:t>
            </a:r>
            <a:r>
              <a:rPr lang="uk-UA"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можливостей,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здібностей, 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пізнавальних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нахилів,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позиції, духовності,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гідності,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родинного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виховання. </a:t>
            </a:r>
          </a:p>
          <a:p>
            <a:pPr marL="2540" algn="ctr">
              <a:lnSpc>
                <a:spcPts val="2520"/>
              </a:lnSpc>
              <a:spcBef>
                <a:spcPts val="100"/>
              </a:spcBef>
            </a:pPr>
            <a:r>
              <a:rPr lang="uk-UA" sz="2400" u="sng" spc="-2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Візія</a:t>
            </a:r>
            <a:r>
              <a:rPr lang="uk-UA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школи:</a:t>
            </a:r>
            <a:endParaRPr lang="uk-UA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algn="just">
              <a:lnSpc>
                <a:spcPts val="21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Сучасний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в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исококваліфікованими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педагогами-дефектологами,</a:t>
            </a:r>
            <a:r>
              <a:rPr lang="uk-UA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володіють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новітніми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інформаційними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педагогічними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технологіями,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корекційне</a:t>
            </a:r>
            <a:r>
              <a:rPr lang="uk-UA"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uk-UA"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комплексних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навчальних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реабілітаційних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заходів,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корекцію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подальшої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uk-UA" sz="24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особливими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трудової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діяльності. </a:t>
            </a:r>
          </a:p>
          <a:p>
            <a:pPr marL="635" algn="ctr">
              <a:lnSpc>
                <a:spcPts val="2160"/>
              </a:lnSpc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</a:t>
            </a:r>
            <a:r>
              <a:rPr lang="uk-UA" sz="2400" u="sng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sz="2400" u="sng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школи: </a:t>
            </a:r>
          </a:p>
          <a:p>
            <a:pPr marL="635" algn="just">
              <a:lnSpc>
                <a:spcPts val="2160"/>
              </a:lnSpc>
            </a:pP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</a:t>
            </a:r>
            <a:r>
              <a:rPr lang="uk-UA"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абезпечити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динаміку</a:t>
            </a:r>
            <a:r>
              <a:rPr lang="uk-UA" sz="24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школи,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uk-UA"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відкритої </a:t>
            </a:r>
            <a:r>
              <a:rPr lang="uk-UA"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системи,</a:t>
            </a:r>
            <a:r>
              <a:rPr lang="uk-UA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конкурентоздатної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орієнтованої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підготовку громадянина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патріота,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здатного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uk-UA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розв’язанні</a:t>
            </a:r>
            <a:r>
              <a:rPr lang="uk-UA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сьогоденних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перспективних</a:t>
            </a:r>
            <a:r>
              <a:rPr lang="uk-UA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uk-UA" sz="24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нашої </a:t>
            </a:r>
            <a:r>
              <a:rPr lang="uk-UA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02182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49FC5D-7C99-4500-8FD0-F3761C2F389F}"/>
              </a:ext>
            </a:extLst>
          </p:cNvPr>
          <p:cNvSpPr txBox="1"/>
          <p:nvPr/>
        </p:nvSpPr>
        <p:spPr>
          <a:xfrm>
            <a:off x="342900" y="152400"/>
            <a:ext cx="115062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Державно-громадське управління в освітньому закладі базується на принципах: демократичності; прозорості управлінських рішень; колегіальності; делегуванні повноважень; громадського обговорення важливих питань життя школи; звітності директора перед шкільною громадою та засновником. Адміністрація закладу в партнерстві з органами місцевого самоврядування спрямовує свою діяльність на пошук ресурсів для розвитку закладу освіти, на вирішення проблем в межах їх повноважень. Вчителі закладу освіти беруть участь у роботі органів місцевого самоврядування, громадському житті.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чином, планові заходи за період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2026р.р. були реалізовані в повній мірі. Заклад освіти готовий відчинити двері для нових учнів. Під час війни ми всі розуміємо, що проблемою для учнів є дистанційне навчання через недостатній рівень мотивації, самоорганізації, соціалізації, спілкування з однолітками. Діти скучили за живим спілкуванням! Очне навчання - це в першу чергу емоційний інтелект. Це емоції, яких учні були позбавлені усі ці роки. Ми також розуміємо, що найголовніше зараз – це є безпека учнів! 	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Дякую усім захисникам і захисницям! Дякую вам за розуміння, постійну підтримку, здорову критику. Дякую педагогам, які просто розривалися у своїх розкладах, формах навчання, але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викладалися 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заради майбутнього</a:t>
            </a:r>
          </a:p>
        </p:txBody>
      </p:sp>
    </p:spTree>
    <p:extLst>
      <p:ext uri="{BB962C8B-B14F-4D97-AF65-F5344CB8AC3E}">
        <p14:creationId xmlns:p14="http://schemas.microsoft.com/office/powerpoint/2010/main" val="40130087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EEF49B-CFCC-4C65-BB3C-45B5EEDA5EC2}"/>
              </a:ext>
            </a:extLst>
          </p:cNvPr>
          <p:cNvSpPr txBox="1"/>
          <p:nvPr/>
        </p:nvSpPr>
        <p:spPr>
          <a:xfrm>
            <a:off x="381000" y="76200"/>
            <a:ext cx="11430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дітей, заради нашого з вами майбутнього!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Висловлюю щиру подяку за співпрацю: учням - за бажання вчитися, учителям - за творчість, за любов до своєї професії; батькам - за допомогу, розуміння, підтримку і сподіваюсь на подальшу плідну співпрацю; технічному персоналу за їх щоденну працю, за чистоту в освітньому закладі та на території школи. Я вірю в розквіт КЗ ЛОР «Львівська спеціальна школа Марії Покрови», захоплююся його талановитими особистостями: учнями, вчителями, випускниками, які примножують справу закладу освіти. Вірю у швидку перемогу, без повітряних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блекаутів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війни!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Вірю в Україну!!!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пошаною, директор Любомир Мостовий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5889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152400"/>
            <a:ext cx="92798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2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sz="2400" spc="-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sz="2400" spc="-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536398"/>
            <a:ext cx="11582400" cy="6321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865" indent="-304165" algn="just">
              <a:lnSpc>
                <a:spcPts val="2440"/>
              </a:lnSpc>
              <a:spcBef>
                <a:spcPts val="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sz="2400" spc="1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sz="24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«Нова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440"/>
              </a:lnSpc>
              <a:spcBef>
                <a:spcPts val="1510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uk-UA" sz="24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якісного </a:t>
            </a:r>
            <a:r>
              <a:rPr lang="uk-UA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uk-UA"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 </a:t>
            </a:r>
            <a:r>
              <a:rPr lang="ru-RU" sz="24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ru-RU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надання кваліфікованої педагогічної, корекційно-</a:t>
            </a:r>
            <a:r>
              <a:rPr lang="uk-UA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розвиткової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методич-ної</a:t>
            </a:r>
            <a:r>
              <a:rPr lang="uk-UA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консультативної допомоги дітям, сім’ям, батькам або особам, які їх замінюють, у нагляді, вихованні та навчанні дітей; </a:t>
            </a:r>
            <a:r>
              <a:rPr lang="ru-RU" sz="24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</a:t>
            </a:r>
            <a:r>
              <a:rPr lang="ru-RU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</a:t>
            </a:r>
            <a:r>
              <a:rPr lang="ru-RU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865" indent="-304165" algn="just">
              <a:lnSpc>
                <a:spcPts val="2445"/>
              </a:lnSpc>
              <a:spcBef>
                <a:spcPts val="14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громадянської позиції, почуття власної гідності, готовності до трудової діяльності, відповідальності; забезпечення права дітей з особливостями розвитку на здобуття відповідного рівня загальної середньої освіти згідно з їх можливостями, здібностями, з урахуванням індивідуальних фізіологічних та психічних особливостей;</a:t>
            </a:r>
          </a:p>
          <a:p>
            <a:pPr marL="316865" indent="-304165" algn="just">
              <a:lnSpc>
                <a:spcPts val="2445"/>
              </a:lnSpc>
              <a:spcBef>
                <a:spcPts val="14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школяра в систему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високого рівня інформаційної культури кожного учасника освітнього процесу; </a:t>
            </a:r>
          </a:p>
          <a:p>
            <a:pPr marL="316865" indent="-304165" algn="just">
              <a:lnSpc>
                <a:spcPts val="2445"/>
              </a:lnSpc>
              <a:spcBef>
                <a:spcPts val="1495"/>
              </a:spcBef>
              <a:buClr>
                <a:srgbClr val="385622"/>
              </a:buClr>
              <a:buFont typeface="Microsoft Sans Serif"/>
              <a:buChar char="•"/>
              <a:tabLst>
                <a:tab pos="316865" algn="l"/>
              </a:tabLst>
            </a:pPr>
            <a:r>
              <a:rPr lang="ru-RU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соціалізації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комфортного та доступного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3727A-99A9-4DCD-ABD6-1F606839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2" t="48190" r="3749" b="-5556"/>
          <a:stretch/>
        </p:blipFill>
        <p:spPr>
          <a:xfrm>
            <a:off x="2971800" y="3817345"/>
            <a:ext cx="3924300" cy="2383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536F6B-4000-48A5-B771-79D447C0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1625"/>
            <a:ext cx="3124200" cy="2150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45E574-EF71-4B67-B558-329FBC39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95800"/>
            <a:ext cx="3429000" cy="26135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F75509-528D-4BE7-B93B-156A1B47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802743"/>
            <a:ext cx="3429000" cy="2246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90086A-3198-4FF0-A2B2-2E596722681D}"/>
              </a:ext>
            </a:extLst>
          </p:cNvPr>
          <p:cNvSpPr txBox="1"/>
          <p:nvPr/>
        </p:nvSpPr>
        <p:spPr>
          <a:xfrm>
            <a:off x="419100" y="-3724"/>
            <a:ext cx="113538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стратегічними напрямками роботи закладу освіти є: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Освітнє середовище.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збереження та зміцнення здоров’я учня, вчителя. Якість організації освітнього процесу, вдосконалення інформаційного простору. Безпечна школа. Попередження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Система оцінювання здобувачів освіти.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виконання Державних стандартів якості освіти. Задоволення освітніх потреб.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Педагогічна діяльність.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Методичне і кадрове забезпечення. Реалізація Концепції НУШ.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Управлінські процеси.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в освіті. Формування іміджу закладу освіти. Розбудова громадсько-активного освітнього закладу. Матеріально-технічне забезпечення.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2653</TotalTime>
  <Words>8040</Words>
  <Application>Microsoft Office PowerPoint</Application>
  <PresentationFormat>Широкий екран</PresentationFormat>
  <Paragraphs>690</Paragraphs>
  <Slides>71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71</vt:i4>
      </vt:variant>
    </vt:vector>
  </HeadingPairs>
  <TitlesOfParts>
    <vt:vector size="79" baseType="lpstr">
      <vt:lpstr>Arial</vt:lpstr>
      <vt:lpstr>Calibri</vt:lpstr>
      <vt:lpstr>Microsoft Sans Serif</vt:lpstr>
      <vt:lpstr>Symbol</vt:lpstr>
      <vt:lpstr>Tahoma</vt:lpstr>
      <vt:lpstr>Times New Roman</vt:lpstr>
      <vt:lpstr>Wingdings</vt:lpstr>
      <vt:lpstr>Office Theme</vt:lpstr>
      <vt:lpstr>Звіт  директора  Комунального закладу Львівської обласної ради «Львівська спеціальна  школа Марії Покрови» Любомира Мостового  за період VII.2020р. - V.2026р.</vt:lpstr>
      <vt:lpstr> Загальна інформація про заклад освіти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ПРІОРИТЕТИ  РОЗВИТКУ ЗАКЛАДУ ОСВІТИ</vt:lpstr>
      <vt:lpstr>Презентація PowerPoint</vt:lpstr>
      <vt:lpstr>І. ОСВІТНЄ СЕРЕДОВИЩЕ</vt:lpstr>
      <vt:lpstr>Презентація PowerPoint</vt:lpstr>
      <vt:lpstr>Презентація PowerPoint</vt:lpstr>
      <vt:lpstr>Презентація PowerPoint</vt:lpstr>
      <vt:lpstr>БЕЗПЕЧНА ШКОЛА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БЕЗПЕКА ЖИТТЄДІЯЛЬНОСТІ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II. СИСТЕМА ОЦІНЮВАННЯ ЗДОБУВАЧІВ ОСВІТИ</vt:lpstr>
      <vt:lpstr>Оцінювання педагогічної діяльності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III. Педагогічна діяльність</vt:lpstr>
      <vt:lpstr>Презентація PowerPoint</vt:lpstr>
      <vt:lpstr>Презентація PowerPoint</vt:lpstr>
      <vt:lpstr>Презентація PowerPoint</vt:lpstr>
      <vt:lpstr>Кадрове забезпечення закладу освіти</vt:lpstr>
      <vt:lpstr>Методична робота</vt:lpstr>
      <vt:lpstr>Презентація PowerPoint</vt:lpstr>
      <vt:lpstr>Презентація PowerPoint</vt:lpstr>
      <vt:lpstr>Корекційно-розвиткова робота</vt:lpstr>
      <vt:lpstr>Презентація PowerPoint</vt:lpstr>
      <vt:lpstr>МОНІТОРИНГ РОБОТИ ШКОЛИ</vt:lpstr>
      <vt:lpstr>Презентація PowerPoint</vt:lpstr>
      <vt:lpstr>IV. УПРАВЛІНСЬКІ ПРОЦЕСИ  ЗАКЛАДУ ОСВІТИ</vt:lpstr>
      <vt:lpstr>Презентація PowerPoint</vt:lpstr>
      <vt:lpstr>Всі заплановані засідання Педагогічних рад проводилися вчасно.</vt:lpstr>
      <vt:lpstr>Презентація PowerPoint</vt:lpstr>
      <vt:lpstr>Презентація PowerPoint</vt:lpstr>
      <vt:lpstr>Презентація PowerPoint</vt:lpstr>
      <vt:lpstr>Залучення коштів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</dc:title>
  <dc:creator>user</dc:creator>
  <cp:lastModifiedBy>admin</cp:lastModifiedBy>
  <cp:revision>146</cp:revision>
  <dcterms:created xsi:type="dcterms:W3CDTF">2026-05-05T18:05:02Z</dcterms:created>
  <dcterms:modified xsi:type="dcterms:W3CDTF">2026-05-07T15:36:26Z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2026-05-05T00:00:00Z</vt:filetime>
  </property>
  <property fmtid="{D5CDD505-2E9C-101B-9397-08002B2CF9AE}" pid="5" name="Producer">
    <vt:lpwstr>Microsoft® PowerPoint® 2010</vt:lpwstr>
  </property>
</Properties>
</file>